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Libre Baskerville" panose="02000000000000000000" pitchFamily="2" charset="0"/>
      <p:regular r:id="rId27"/>
      <p:bold r:id="rId28"/>
      <p:italic r:id="rId29"/>
    </p:embeddedFont>
    <p:embeddedFont>
      <p:font typeface="Libre Baskerville Bold" panose="02000000000000000000" charset="0"/>
      <p:regular r:id="rId30"/>
    </p:embeddedFont>
    <p:embeddedFont>
      <p:font typeface="Now" panose="020B0604020202020204" charset="0"/>
      <p:regular r:id="rId31"/>
    </p:embeddedFont>
    <p:embeddedFont>
      <p:font typeface="Now Bold" panose="020B0604020202020204" charset="0"/>
      <p:regular r:id="rId32"/>
    </p:embeddedFont>
    <p:embeddedFont>
      <p:font typeface="Open Sans Extra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7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https://www.mysql.com/" TargetMode="External"/><Relationship Id="rId4" Type="http://schemas.openxmlformats.org/officeDocument/2006/relationships/hyperlink" Target="https://php.ne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B4931"/>
        </a:solidFill>
        <a:effectLst/>
      </p:bgPr>
    </p:bg>
    <p:spTree>
      <p:nvGrpSpPr>
        <p:cNvPr id="1" name=""/>
        <p:cNvGrpSpPr/>
        <p:nvPr/>
      </p:nvGrpSpPr>
      <p:grpSpPr>
        <a:xfrm>
          <a:off x="0" y="0"/>
          <a:ext cx="0" cy="0"/>
          <a:chOff x="0" y="0"/>
          <a:chExt cx="0" cy="0"/>
        </a:xfrm>
      </p:grpSpPr>
      <p:sp>
        <p:nvSpPr>
          <p:cNvPr id="5" name="Freeform 5"/>
          <p:cNvSpPr/>
          <p:nvPr/>
        </p:nvSpPr>
        <p:spPr>
          <a:xfrm>
            <a:off x="-1" y="3241174"/>
            <a:ext cx="5751751" cy="2880485"/>
          </a:xfrm>
          <a:custGeom>
            <a:avLst/>
            <a:gdLst/>
            <a:ahLst/>
            <a:cxnLst/>
            <a:rect l="l" t="t" r="r" b="b"/>
            <a:pathLst>
              <a:path w="5951380" h="2880485">
                <a:moveTo>
                  <a:pt x="0" y="0"/>
                </a:moveTo>
                <a:lnTo>
                  <a:pt x="5951380" y="0"/>
                </a:lnTo>
                <a:lnTo>
                  <a:pt x="5951380" y="2880485"/>
                </a:lnTo>
                <a:lnTo>
                  <a:pt x="0" y="2880485"/>
                </a:lnTo>
                <a:lnTo>
                  <a:pt x="0" y="0"/>
                </a:lnTo>
                <a:close/>
              </a:path>
            </a:pathLst>
          </a:custGeom>
          <a:blipFill>
            <a:blip r:embed="rId2"/>
            <a:stretch>
              <a:fillRect l="-14706" r="-14706"/>
            </a:stretch>
          </a:blipFill>
        </p:spPr>
      </p:sp>
      <p:grpSp>
        <p:nvGrpSpPr>
          <p:cNvPr id="2" name="Group 2"/>
          <p:cNvGrpSpPr/>
          <p:nvPr/>
        </p:nvGrpSpPr>
        <p:grpSpPr>
          <a:xfrm>
            <a:off x="5707168" y="0"/>
            <a:ext cx="13763944" cy="11308819"/>
            <a:chOff x="0" y="0"/>
            <a:chExt cx="3625072" cy="2978454"/>
          </a:xfrm>
        </p:grpSpPr>
        <p:sp>
          <p:nvSpPr>
            <p:cNvPr id="3" name="Freeform 3"/>
            <p:cNvSpPr/>
            <p:nvPr/>
          </p:nvSpPr>
          <p:spPr>
            <a:xfrm>
              <a:off x="0" y="0"/>
              <a:ext cx="3625072" cy="2978454"/>
            </a:xfrm>
            <a:custGeom>
              <a:avLst/>
              <a:gdLst/>
              <a:ahLst/>
              <a:cxnLst/>
              <a:rect l="l" t="t" r="r" b="b"/>
              <a:pathLst>
                <a:path w="3625072" h="2978454">
                  <a:moveTo>
                    <a:pt x="0" y="0"/>
                  </a:moveTo>
                  <a:lnTo>
                    <a:pt x="3625072" y="0"/>
                  </a:lnTo>
                  <a:lnTo>
                    <a:pt x="3625072" y="2978454"/>
                  </a:lnTo>
                  <a:lnTo>
                    <a:pt x="0" y="2978454"/>
                  </a:lnTo>
                  <a:close/>
                </a:path>
              </a:pathLst>
            </a:custGeom>
            <a:solidFill>
              <a:srgbClr val="E8DAC0"/>
            </a:solidFill>
          </p:spPr>
        </p:sp>
        <p:sp>
          <p:nvSpPr>
            <p:cNvPr id="4" name="TextBox 4"/>
            <p:cNvSpPr txBox="1"/>
            <p:nvPr/>
          </p:nvSpPr>
          <p:spPr>
            <a:xfrm>
              <a:off x="0" y="-38100"/>
              <a:ext cx="3625072" cy="301655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3743170" y="1200710"/>
            <a:ext cx="4544830" cy="4080929"/>
          </a:xfrm>
          <a:custGeom>
            <a:avLst/>
            <a:gdLst/>
            <a:ahLst/>
            <a:cxnLst/>
            <a:rect l="l" t="t" r="r" b="b"/>
            <a:pathLst>
              <a:path w="4544830" h="4080929">
                <a:moveTo>
                  <a:pt x="0" y="0"/>
                </a:moveTo>
                <a:lnTo>
                  <a:pt x="4544830" y="0"/>
                </a:lnTo>
                <a:lnTo>
                  <a:pt x="4544830" y="4080929"/>
                </a:lnTo>
                <a:lnTo>
                  <a:pt x="0" y="4080929"/>
                </a:lnTo>
                <a:lnTo>
                  <a:pt x="0" y="0"/>
                </a:lnTo>
                <a:close/>
              </a:path>
            </a:pathLst>
          </a:custGeom>
          <a:blipFill>
            <a:blip r:embed="rId3"/>
            <a:stretch>
              <a:fillRect t="-5683" b="-5683"/>
            </a:stretch>
          </a:blipFill>
        </p:spPr>
      </p:sp>
      <p:sp>
        <p:nvSpPr>
          <p:cNvPr id="7" name="Freeform 7"/>
          <p:cNvSpPr/>
          <p:nvPr/>
        </p:nvSpPr>
        <p:spPr>
          <a:xfrm>
            <a:off x="12317178" y="5281639"/>
            <a:ext cx="5970822" cy="3976661"/>
          </a:xfrm>
          <a:custGeom>
            <a:avLst/>
            <a:gdLst/>
            <a:ahLst/>
            <a:cxnLst/>
            <a:rect l="l" t="t" r="r" b="b"/>
            <a:pathLst>
              <a:path w="5970822" h="3976661">
                <a:moveTo>
                  <a:pt x="0" y="0"/>
                </a:moveTo>
                <a:lnTo>
                  <a:pt x="5970822" y="0"/>
                </a:lnTo>
                <a:lnTo>
                  <a:pt x="5970822" y="3976661"/>
                </a:lnTo>
                <a:lnTo>
                  <a:pt x="0" y="3976661"/>
                </a:lnTo>
                <a:lnTo>
                  <a:pt x="0" y="0"/>
                </a:lnTo>
                <a:close/>
              </a:path>
            </a:pathLst>
          </a:custGeom>
          <a:blipFill>
            <a:blip r:embed="rId4"/>
            <a:stretch>
              <a:fillRect/>
            </a:stretch>
          </a:blipFill>
        </p:spPr>
      </p:sp>
      <p:sp>
        <p:nvSpPr>
          <p:cNvPr id="8" name="TextBox 8"/>
          <p:cNvSpPr txBox="1"/>
          <p:nvPr/>
        </p:nvSpPr>
        <p:spPr>
          <a:xfrm>
            <a:off x="5956433" y="2784613"/>
            <a:ext cx="6632707" cy="4291502"/>
          </a:xfrm>
          <a:prstGeom prst="rect">
            <a:avLst/>
          </a:prstGeom>
        </p:spPr>
        <p:txBody>
          <a:bodyPr lIns="0" tIns="0" rIns="0" bIns="0" rtlCol="0" anchor="t">
            <a:spAutoFit/>
          </a:bodyPr>
          <a:lstStyle/>
          <a:p>
            <a:pPr>
              <a:lnSpc>
                <a:spcPts val="8472"/>
              </a:lnSpc>
            </a:pPr>
            <a:r>
              <a:rPr lang="en-US" sz="7844">
                <a:solidFill>
                  <a:srgbClr val="6B4931"/>
                </a:solidFill>
                <a:latin typeface="Libre Baskerville Bold"/>
              </a:rPr>
              <a:t>Hotel Reservation Analysis Using SQL</a:t>
            </a:r>
          </a:p>
        </p:txBody>
      </p:sp>
      <p:sp>
        <p:nvSpPr>
          <p:cNvPr id="9" name="TextBox 9"/>
          <p:cNvSpPr txBox="1"/>
          <p:nvPr/>
        </p:nvSpPr>
        <p:spPr>
          <a:xfrm>
            <a:off x="7312173" y="7592910"/>
            <a:ext cx="4716481" cy="537845"/>
          </a:xfrm>
          <a:prstGeom prst="rect">
            <a:avLst/>
          </a:prstGeom>
        </p:spPr>
        <p:txBody>
          <a:bodyPr lIns="0" tIns="0" rIns="0" bIns="0" rtlCol="0" anchor="t">
            <a:spAutoFit/>
          </a:bodyPr>
          <a:lstStyle/>
          <a:p>
            <a:pPr algn="r">
              <a:lnSpc>
                <a:spcPts val="4480"/>
              </a:lnSpc>
            </a:pPr>
            <a:r>
              <a:rPr lang="en-US" sz="3200">
                <a:solidFill>
                  <a:srgbClr val="6B4931"/>
                </a:solidFill>
                <a:latin typeface="Now"/>
              </a:rPr>
              <a:t>By Mrunalini Yeole</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929683" y="3938845"/>
            <a:ext cx="7214317" cy="2409310"/>
          </a:xfrm>
          <a:custGeom>
            <a:avLst/>
            <a:gdLst/>
            <a:ahLst/>
            <a:cxnLst/>
            <a:rect l="l" t="t" r="r" b="b"/>
            <a:pathLst>
              <a:path w="7214317" h="2409310">
                <a:moveTo>
                  <a:pt x="0" y="0"/>
                </a:moveTo>
                <a:lnTo>
                  <a:pt x="7214317" y="0"/>
                </a:lnTo>
                <a:lnTo>
                  <a:pt x="7214317" y="2409310"/>
                </a:lnTo>
                <a:lnTo>
                  <a:pt x="0" y="2409310"/>
                </a:lnTo>
                <a:lnTo>
                  <a:pt x="0" y="0"/>
                </a:lnTo>
                <a:close/>
              </a:path>
            </a:pathLst>
          </a:custGeom>
          <a:blipFill>
            <a:blip r:embed="rId2"/>
            <a:stretch>
              <a:fillRect/>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667734"/>
          </a:xfrm>
          <a:prstGeom prst="rect">
            <a:avLst/>
          </a:prstGeom>
        </p:spPr>
        <p:txBody>
          <a:bodyPr lIns="0" tIns="0" rIns="0" bIns="0" rtlCol="0" anchor="t">
            <a:spAutoFit/>
          </a:bodyPr>
          <a:lstStyle/>
          <a:p>
            <a:pPr algn="ctr">
              <a:lnSpc>
                <a:spcPts val="4438"/>
              </a:lnSpc>
            </a:pPr>
            <a:endParaRPr/>
          </a:p>
          <a:p>
            <a:pPr algn="ctr">
              <a:lnSpc>
                <a:spcPts val="4438"/>
              </a:lnSpc>
            </a:pPr>
            <a:r>
              <a:rPr lang="en-US" sz="3170">
                <a:solidFill>
                  <a:srgbClr val="6B4931"/>
                </a:solidFill>
                <a:latin typeface="Now Bold"/>
              </a:rPr>
              <a:t>1.What is the total number of reservations in the dataset?</a:t>
            </a:r>
          </a:p>
          <a:p>
            <a:pPr algn="ctr">
              <a:lnSpc>
                <a:spcPts val="4438"/>
              </a:lnSpc>
            </a:pPr>
            <a:endParaRPr lang="en-US" sz="3170">
              <a:solidFill>
                <a:srgbClr val="6B4931"/>
              </a:solidFill>
              <a:latin typeface="Now Bold"/>
            </a:endParaRPr>
          </a:p>
        </p:txBody>
      </p:sp>
      <p:sp>
        <p:nvSpPr>
          <p:cNvPr id="12" name="TextBox 12"/>
          <p:cNvSpPr txBox="1"/>
          <p:nvPr/>
        </p:nvSpPr>
        <p:spPr>
          <a:xfrm>
            <a:off x="102870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431942" y="7041357"/>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866763" y="7762657"/>
            <a:ext cx="15795439" cy="1596131"/>
          </a:xfrm>
          <a:prstGeom prst="rect">
            <a:avLst/>
          </a:prstGeom>
        </p:spPr>
        <p:txBody>
          <a:bodyPr lIns="0" tIns="0" rIns="0" bIns="0" rtlCol="0" anchor="t">
            <a:spAutoFit/>
          </a:bodyPr>
          <a:lstStyle/>
          <a:p>
            <a:pPr>
              <a:lnSpc>
                <a:spcPts val="4214"/>
              </a:lnSpc>
            </a:pPr>
            <a:r>
              <a:rPr lang="en-US" sz="3010">
                <a:solidFill>
                  <a:srgbClr val="6B4931"/>
                </a:solidFill>
                <a:latin typeface="Now Bold"/>
              </a:rPr>
              <a:t>The total number of reservation in the dataset are 36275 as there are 36275 rows in the dataset.</a:t>
            </a:r>
          </a:p>
          <a:p>
            <a:pPr>
              <a:lnSpc>
                <a:spcPts val="4214"/>
              </a:lnSpc>
            </a:pPr>
            <a:endParaRPr lang="en-US" sz="3010">
              <a:solidFill>
                <a:srgbClr val="6B4931"/>
              </a:solidFill>
              <a:latin typeface="Now Bold"/>
            </a:endParaRPr>
          </a:p>
        </p:txBody>
      </p:sp>
      <p:pic>
        <p:nvPicPr>
          <p:cNvPr id="16" name="Picture 15">
            <a:extLst>
              <a:ext uri="{FF2B5EF4-FFF2-40B4-BE49-F238E27FC236}">
                <a16:creationId xmlns:a16="http://schemas.microsoft.com/office/drawing/2014/main" id="{1CFBD9B6-B470-0F49-34A5-8BC0EC18A7C8}"/>
              </a:ext>
            </a:extLst>
          </p:cNvPr>
          <p:cNvPicPr>
            <a:picLocks noChangeAspect="1"/>
          </p:cNvPicPr>
          <p:nvPr/>
        </p:nvPicPr>
        <p:blipFill>
          <a:blip r:embed="rId3"/>
          <a:stretch>
            <a:fillRect/>
          </a:stretch>
        </p:blipFill>
        <p:spPr>
          <a:xfrm>
            <a:off x="11955748" y="3990572"/>
            <a:ext cx="4402569" cy="2035151"/>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06377" y="3919084"/>
            <a:ext cx="8990711" cy="2240559"/>
          </a:xfrm>
          <a:custGeom>
            <a:avLst/>
            <a:gdLst/>
            <a:ahLst/>
            <a:cxnLst/>
            <a:rect l="l" t="t" r="r" b="b"/>
            <a:pathLst>
              <a:path w="8990711" h="2240559">
                <a:moveTo>
                  <a:pt x="0" y="0"/>
                </a:moveTo>
                <a:lnTo>
                  <a:pt x="8990710" y="0"/>
                </a:lnTo>
                <a:lnTo>
                  <a:pt x="8990710" y="2240559"/>
                </a:lnTo>
                <a:lnTo>
                  <a:pt x="0" y="2240559"/>
                </a:lnTo>
                <a:lnTo>
                  <a:pt x="0" y="0"/>
                </a:lnTo>
                <a:close/>
              </a:path>
            </a:pathLst>
          </a:custGeom>
          <a:blipFill>
            <a:blip r:embed="rId2"/>
            <a:stretch>
              <a:fillRect l="-5532" r="-5532" b="-24882"/>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667734"/>
          </a:xfrm>
          <a:prstGeom prst="rect">
            <a:avLst/>
          </a:prstGeom>
        </p:spPr>
        <p:txBody>
          <a:bodyPr lIns="0" tIns="0" rIns="0" bIns="0" rtlCol="0" anchor="t">
            <a:spAutoFit/>
          </a:bodyPr>
          <a:lstStyle/>
          <a:p>
            <a:pPr algn="ctr">
              <a:lnSpc>
                <a:spcPts val="4438"/>
              </a:lnSpc>
            </a:pPr>
            <a:endParaRPr/>
          </a:p>
          <a:p>
            <a:pPr algn="ctr">
              <a:lnSpc>
                <a:spcPts val="4438"/>
              </a:lnSpc>
            </a:pPr>
            <a:r>
              <a:rPr lang="en-US" sz="3170">
                <a:solidFill>
                  <a:srgbClr val="6B4931"/>
                </a:solidFill>
                <a:latin typeface="Now Bold"/>
              </a:rPr>
              <a:t>2.Which meal plan is the most popular among guests?</a:t>
            </a:r>
          </a:p>
          <a:p>
            <a:pPr algn="ctr">
              <a:lnSpc>
                <a:spcPts val="4438"/>
              </a:lnSpc>
            </a:pPr>
            <a:endParaRPr lang="en-US" sz="3170">
              <a:solidFill>
                <a:srgbClr val="6B4931"/>
              </a:solidFill>
              <a:latin typeface="Now Bold"/>
            </a:endParaRP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1596131"/>
          </a:xfrm>
          <a:prstGeom prst="rect">
            <a:avLst/>
          </a:prstGeom>
        </p:spPr>
        <p:txBody>
          <a:bodyPr lIns="0" tIns="0" rIns="0" bIns="0" rtlCol="0" anchor="t">
            <a:spAutoFit/>
          </a:bodyPr>
          <a:lstStyle/>
          <a:p>
            <a:pPr>
              <a:lnSpc>
                <a:spcPts val="4214"/>
              </a:lnSpc>
            </a:pPr>
            <a:r>
              <a:rPr lang="en-US" sz="3010">
                <a:solidFill>
                  <a:srgbClr val="6B4931"/>
                </a:solidFill>
                <a:latin typeface="Now Bold"/>
              </a:rPr>
              <a:t>From the output we can see that among all the meal type, the most popular meal type is ‘Meal Plan 1’ as it is mostly preferred by the guests in the hotel.</a:t>
            </a:r>
          </a:p>
          <a:p>
            <a:pPr>
              <a:lnSpc>
                <a:spcPts val="4214"/>
              </a:lnSpc>
            </a:pPr>
            <a:endParaRPr lang="en-US" sz="3010">
              <a:solidFill>
                <a:srgbClr val="6B4931"/>
              </a:solidFill>
              <a:latin typeface="Now Bold"/>
            </a:endParaRPr>
          </a:p>
        </p:txBody>
      </p:sp>
      <p:pic>
        <p:nvPicPr>
          <p:cNvPr id="16" name="Picture 15">
            <a:extLst>
              <a:ext uri="{FF2B5EF4-FFF2-40B4-BE49-F238E27FC236}">
                <a16:creationId xmlns:a16="http://schemas.microsoft.com/office/drawing/2014/main" id="{6349A71D-A7C0-9D39-D9F5-17D91F59E440}"/>
              </a:ext>
            </a:extLst>
          </p:cNvPr>
          <p:cNvPicPr>
            <a:picLocks noChangeAspect="1"/>
          </p:cNvPicPr>
          <p:nvPr/>
        </p:nvPicPr>
        <p:blipFill>
          <a:blip r:embed="rId3"/>
          <a:stretch>
            <a:fillRect/>
          </a:stretch>
        </p:blipFill>
        <p:spPr>
          <a:xfrm>
            <a:off x="11984434" y="4055732"/>
            <a:ext cx="4797189" cy="1932358"/>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4548" y="3805639"/>
            <a:ext cx="9039411" cy="1931813"/>
          </a:xfrm>
          <a:custGeom>
            <a:avLst/>
            <a:gdLst/>
            <a:ahLst/>
            <a:cxnLst/>
            <a:rect l="l" t="t" r="r" b="b"/>
            <a:pathLst>
              <a:path w="9039411" h="1931813">
                <a:moveTo>
                  <a:pt x="0" y="0"/>
                </a:moveTo>
                <a:lnTo>
                  <a:pt x="9039411" y="0"/>
                </a:lnTo>
                <a:lnTo>
                  <a:pt x="9039411" y="1931813"/>
                </a:lnTo>
                <a:lnTo>
                  <a:pt x="0" y="1931813"/>
                </a:lnTo>
                <a:lnTo>
                  <a:pt x="0" y="0"/>
                </a:lnTo>
                <a:close/>
              </a:path>
            </a:pathLst>
          </a:custGeom>
          <a:blipFill>
            <a:blip r:embed="rId2"/>
            <a:stretch>
              <a:fillRect r="-9843" b="-30967"/>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667734"/>
          </a:xfrm>
          <a:prstGeom prst="rect">
            <a:avLst/>
          </a:prstGeom>
        </p:spPr>
        <p:txBody>
          <a:bodyPr lIns="0" tIns="0" rIns="0" bIns="0" rtlCol="0" anchor="t">
            <a:spAutoFit/>
          </a:bodyPr>
          <a:lstStyle/>
          <a:p>
            <a:pPr algn="ctr">
              <a:lnSpc>
                <a:spcPts val="4438"/>
              </a:lnSpc>
            </a:pPr>
            <a:endParaRPr/>
          </a:p>
          <a:p>
            <a:pPr algn="ctr">
              <a:lnSpc>
                <a:spcPts val="4438"/>
              </a:lnSpc>
            </a:pPr>
            <a:r>
              <a:rPr lang="en-US" sz="3170">
                <a:solidFill>
                  <a:srgbClr val="6B4931"/>
                </a:solidFill>
                <a:latin typeface="Now Bold"/>
              </a:rPr>
              <a:t>3.What is the average price per room for reservations involving children?</a:t>
            </a:r>
          </a:p>
          <a:p>
            <a:pPr algn="ctr">
              <a:lnSpc>
                <a:spcPts val="4438"/>
              </a:lnSpc>
            </a:pPr>
            <a:endParaRPr lang="en-US" sz="3170">
              <a:solidFill>
                <a:srgbClr val="6B4931"/>
              </a:solidFill>
              <a:latin typeface="Now Bold"/>
            </a:endParaRP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1062471"/>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The average price per room  for reservations in the hotel including children is 144.568333</a:t>
            </a:r>
          </a:p>
        </p:txBody>
      </p:sp>
      <p:pic>
        <p:nvPicPr>
          <p:cNvPr id="16" name="Picture 15">
            <a:extLst>
              <a:ext uri="{FF2B5EF4-FFF2-40B4-BE49-F238E27FC236}">
                <a16:creationId xmlns:a16="http://schemas.microsoft.com/office/drawing/2014/main" id="{DD88E003-93F5-2117-DA25-AD3A41BE54EB}"/>
              </a:ext>
            </a:extLst>
          </p:cNvPr>
          <p:cNvPicPr>
            <a:picLocks noChangeAspect="1"/>
          </p:cNvPicPr>
          <p:nvPr/>
        </p:nvPicPr>
        <p:blipFill>
          <a:blip r:embed="rId3"/>
          <a:stretch>
            <a:fillRect/>
          </a:stretch>
        </p:blipFill>
        <p:spPr>
          <a:xfrm>
            <a:off x="11658600" y="3952365"/>
            <a:ext cx="5867400" cy="1724711"/>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667734"/>
          </a:xfrm>
          <a:prstGeom prst="rect">
            <a:avLst/>
          </a:prstGeom>
        </p:spPr>
        <p:txBody>
          <a:bodyPr lIns="0" tIns="0" rIns="0" bIns="0" rtlCol="0" anchor="t">
            <a:spAutoFit/>
          </a:bodyPr>
          <a:lstStyle/>
          <a:p>
            <a:pPr algn="ctr">
              <a:lnSpc>
                <a:spcPts val="4438"/>
              </a:lnSpc>
            </a:pPr>
            <a:endParaRPr dirty="0"/>
          </a:p>
          <a:p>
            <a:pPr algn="ctr">
              <a:lnSpc>
                <a:spcPts val="4438"/>
              </a:lnSpc>
            </a:pPr>
            <a:r>
              <a:rPr lang="en-US" sz="3170" dirty="0">
                <a:solidFill>
                  <a:srgbClr val="6B4931"/>
                </a:solidFill>
                <a:latin typeface="Now Bold"/>
              </a:rPr>
              <a:t>4.How many reservations were made for the year 2017 ?</a:t>
            </a:r>
          </a:p>
          <a:p>
            <a:pPr algn="ctr">
              <a:lnSpc>
                <a:spcPts val="4438"/>
              </a:lnSpc>
            </a:pPr>
            <a:endParaRPr lang="en-US" sz="3170" dirty="0">
              <a:solidFill>
                <a:srgbClr val="6B4931"/>
              </a:solidFill>
              <a:latin typeface="Now Bold"/>
            </a:endParaRP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521574"/>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In the year 2017, a total of 123 reservations were made.</a:t>
            </a:r>
          </a:p>
        </p:txBody>
      </p:sp>
      <p:pic>
        <p:nvPicPr>
          <p:cNvPr id="16" name="Picture 15">
            <a:extLst>
              <a:ext uri="{FF2B5EF4-FFF2-40B4-BE49-F238E27FC236}">
                <a16:creationId xmlns:a16="http://schemas.microsoft.com/office/drawing/2014/main" id="{63D7FED3-1250-C870-8239-13EBAEE62238}"/>
              </a:ext>
            </a:extLst>
          </p:cNvPr>
          <p:cNvPicPr>
            <a:picLocks noChangeAspect="1"/>
          </p:cNvPicPr>
          <p:nvPr/>
        </p:nvPicPr>
        <p:blipFill rotWithShape="1">
          <a:blip r:embed="rId2"/>
          <a:srcRect t="48921"/>
          <a:stretch/>
        </p:blipFill>
        <p:spPr>
          <a:xfrm>
            <a:off x="11678289" y="4350811"/>
            <a:ext cx="4989821" cy="1667733"/>
          </a:xfrm>
          <a:prstGeom prst="rect">
            <a:avLst/>
          </a:prstGeom>
          <a:ln w="38100">
            <a:solidFill>
              <a:schemeClr val="tx1"/>
            </a:solidFill>
          </a:ln>
        </p:spPr>
      </p:pic>
      <p:pic>
        <p:nvPicPr>
          <p:cNvPr id="17" name="Picture 16">
            <a:extLst>
              <a:ext uri="{FF2B5EF4-FFF2-40B4-BE49-F238E27FC236}">
                <a16:creationId xmlns:a16="http://schemas.microsoft.com/office/drawing/2014/main" id="{E1F1CD7D-A6D6-EEB5-28C0-0AB9CE8A6E9A}"/>
              </a:ext>
            </a:extLst>
          </p:cNvPr>
          <p:cNvPicPr>
            <a:picLocks noChangeAspect="1"/>
          </p:cNvPicPr>
          <p:nvPr/>
        </p:nvPicPr>
        <p:blipFill>
          <a:blip r:embed="rId3"/>
          <a:stretch>
            <a:fillRect/>
          </a:stretch>
        </p:blipFill>
        <p:spPr>
          <a:xfrm>
            <a:off x="1650370" y="3985416"/>
            <a:ext cx="8305036" cy="2163048"/>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06377" y="3812309"/>
            <a:ext cx="9351097" cy="2662383"/>
          </a:xfrm>
          <a:custGeom>
            <a:avLst/>
            <a:gdLst/>
            <a:ahLst/>
            <a:cxnLst/>
            <a:rect l="l" t="t" r="r" b="b"/>
            <a:pathLst>
              <a:path w="9351097" h="2662383">
                <a:moveTo>
                  <a:pt x="0" y="0"/>
                </a:moveTo>
                <a:lnTo>
                  <a:pt x="9351097" y="0"/>
                </a:lnTo>
                <a:lnTo>
                  <a:pt x="9351097" y="2662382"/>
                </a:lnTo>
                <a:lnTo>
                  <a:pt x="0" y="2662382"/>
                </a:lnTo>
                <a:lnTo>
                  <a:pt x="0" y="0"/>
                </a:lnTo>
                <a:close/>
              </a:path>
            </a:pathLst>
          </a:custGeom>
          <a:blipFill>
            <a:blip r:embed="rId2"/>
            <a:stretch>
              <a:fillRect l="-4991" r="-22341" b="-34226"/>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667734"/>
          </a:xfrm>
          <a:prstGeom prst="rect">
            <a:avLst/>
          </a:prstGeom>
        </p:spPr>
        <p:txBody>
          <a:bodyPr lIns="0" tIns="0" rIns="0" bIns="0" rtlCol="0" anchor="t">
            <a:spAutoFit/>
          </a:bodyPr>
          <a:lstStyle/>
          <a:p>
            <a:pPr algn="ctr">
              <a:lnSpc>
                <a:spcPts val="4438"/>
              </a:lnSpc>
            </a:pPr>
            <a:endParaRPr/>
          </a:p>
          <a:p>
            <a:pPr algn="ctr">
              <a:lnSpc>
                <a:spcPts val="4438"/>
              </a:lnSpc>
            </a:pPr>
            <a:r>
              <a:rPr lang="en-US" sz="3170">
                <a:solidFill>
                  <a:srgbClr val="6B4931"/>
                </a:solidFill>
                <a:latin typeface="Now Bold"/>
              </a:rPr>
              <a:t>5.What is the most commonly booked room type?</a:t>
            </a:r>
          </a:p>
          <a:p>
            <a:pPr algn="ctr">
              <a:lnSpc>
                <a:spcPts val="4438"/>
              </a:lnSpc>
            </a:pPr>
            <a:endParaRPr lang="en-US" sz="3170">
              <a:solidFill>
                <a:srgbClr val="6B4931"/>
              </a:solidFill>
              <a:latin typeface="Now Bold"/>
            </a:endParaRP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1062471"/>
          </a:xfrm>
          <a:prstGeom prst="rect">
            <a:avLst/>
          </a:prstGeom>
        </p:spPr>
        <p:txBody>
          <a:bodyPr lIns="0" tIns="0" rIns="0" bIns="0" rtlCol="0" anchor="t">
            <a:spAutoFit/>
          </a:bodyPr>
          <a:lstStyle/>
          <a:p>
            <a:pPr>
              <a:lnSpc>
                <a:spcPts val="4214"/>
              </a:lnSpc>
            </a:pPr>
            <a:r>
              <a:rPr lang="en-US" sz="3010">
                <a:solidFill>
                  <a:srgbClr val="6B4931"/>
                </a:solidFill>
                <a:latin typeface="Now Bold"/>
              </a:rPr>
              <a:t>Among all the room type in the hotel, ‘Room_Type 1’ is most commonly preferred by the guests.</a:t>
            </a:r>
          </a:p>
        </p:txBody>
      </p:sp>
      <p:pic>
        <p:nvPicPr>
          <p:cNvPr id="16" name="Picture 15">
            <a:extLst>
              <a:ext uri="{FF2B5EF4-FFF2-40B4-BE49-F238E27FC236}">
                <a16:creationId xmlns:a16="http://schemas.microsoft.com/office/drawing/2014/main" id="{66BB38B0-7894-B08F-0C76-F452E2602DAA}"/>
              </a:ext>
            </a:extLst>
          </p:cNvPr>
          <p:cNvPicPr>
            <a:picLocks noChangeAspect="1"/>
          </p:cNvPicPr>
          <p:nvPr/>
        </p:nvPicPr>
        <p:blipFill>
          <a:blip r:embed="rId3"/>
          <a:stretch>
            <a:fillRect/>
          </a:stretch>
        </p:blipFill>
        <p:spPr>
          <a:xfrm>
            <a:off x="11821827" y="3716703"/>
            <a:ext cx="5794340" cy="3103293"/>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667734"/>
          </a:xfrm>
          <a:prstGeom prst="rect">
            <a:avLst/>
          </a:prstGeom>
        </p:spPr>
        <p:txBody>
          <a:bodyPr lIns="0" tIns="0" rIns="0" bIns="0" rtlCol="0" anchor="t">
            <a:spAutoFit/>
          </a:bodyPr>
          <a:lstStyle/>
          <a:p>
            <a:pPr algn="ctr">
              <a:lnSpc>
                <a:spcPts val="4438"/>
              </a:lnSpc>
            </a:pPr>
            <a:endParaRPr dirty="0"/>
          </a:p>
          <a:p>
            <a:pPr algn="ctr">
              <a:lnSpc>
                <a:spcPts val="4438"/>
              </a:lnSpc>
            </a:pPr>
            <a:r>
              <a:rPr lang="en-US" sz="3170" dirty="0">
                <a:solidFill>
                  <a:srgbClr val="6B4931"/>
                </a:solidFill>
                <a:latin typeface="Now Bold"/>
              </a:rPr>
              <a:t>6.How many reservations fall on a weekend (</a:t>
            </a:r>
            <a:r>
              <a:rPr lang="en-US" sz="3170" dirty="0" err="1">
                <a:solidFill>
                  <a:srgbClr val="6B4931"/>
                </a:solidFill>
                <a:latin typeface="Now Bold"/>
              </a:rPr>
              <a:t>no_of_weekend_nights</a:t>
            </a:r>
            <a:r>
              <a:rPr lang="en-US" sz="3170" dirty="0">
                <a:solidFill>
                  <a:srgbClr val="6B4931"/>
                </a:solidFill>
                <a:latin typeface="Now Bold"/>
              </a:rPr>
              <a:t> &gt; 0)?</a:t>
            </a:r>
          </a:p>
          <a:p>
            <a:pPr algn="ctr">
              <a:lnSpc>
                <a:spcPts val="4438"/>
              </a:lnSpc>
            </a:pPr>
            <a:endParaRPr lang="en-US" sz="3170" dirty="0">
              <a:solidFill>
                <a:srgbClr val="6B4931"/>
              </a:solidFill>
              <a:latin typeface="Now Bold"/>
            </a:endParaRP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1062471"/>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The total number of reservations that fall on a weekend i.e. on weekend nights are 383.</a:t>
            </a:r>
          </a:p>
        </p:txBody>
      </p:sp>
      <p:pic>
        <p:nvPicPr>
          <p:cNvPr id="18" name="Picture 17">
            <a:extLst>
              <a:ext uri="{FF2B5EF4-FFF2-40B4-BE49-F238E27FC236}">
                <a16:creationId xmlns:a16="http://schemas.microsoft.com/office/drawing/2014/main" id="{3ED519DB-583E-C01F-C7BE-6AE3CD240879}"/>
              </a:ext>
            </a:extLst>
          </p:cNvPr>
          <p:cNvPicPr>
            <a:picLocks noChangeAspect="1"/>
          </p:cNvPicPr>
          <p:nvPr/>
        </p:nvPicPr>
        <p:blipFill>
          <a:blip r:embed="rId2"/>
          <a:stretch>
            <a:fillRect/>
          </a:stretch>
        </p:blipFill>
        <p:spPr>
          <a:xfrm>
            <a:off x="1676400" y="3619746"/>
            <a:ext cx="8686800" cy="2659347"/>
          </a:xfrm>
          <a:prstGeom prst="rect">
            <a:avLst/>
          </a:prstGeom>
          <a:ln w="38100">
            <a:solidFill>
              <a:schemeClr val="tx1"/>
            </a:solidFill>
          </a:ln>
        </p:spPr>
      </p:pic>
      <p:pic>
        <p:nvPicPr>
          <p:cNvPr id="8" name="Picture 7">
            <a:extLst>
              <a:ext uri="{FF2B5EF4-FFF2-40B4-BE49-F238E27FC236}">
                <a16:creationId xmlns:a16="http://schemas.microsoft.com/office/drawing/2014/main" id="{1693DB52-B87D-BA20-92AD-0633EB6D909E}"/>
              </a:ext>
            </a:extLst>
          </p:cNvPr>
          <p:cNvPicPr>
            <a:picLocks noChangeAspect="1"/>
          </p:cNvPicPr>
          <p:nvPr/>
        </p:nvPicPr>
        <p:blipFill>
          <a:blip r:embed="rId3"/>
          <a:stretch>
            <a:fillRect/>
          </a:stretch>
        </p:blipFill>
        <p:spPr>
          <a:xfrm>
            <a:off x="11826268" y="3900872"/>
            <a:ext cx="5295932" cy="2095836"/>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55386" y="4135684"/>
            <a:ext cx="10221973" cy="1807359"/>
          </a:xfrm>
          <a:custGeom>
            <a:avLst/>
            <a:gdLst/>
            <a:ahLst/>
            <a:cxnLst/>
            <a:rect l="l" t="t" r="r" b="b"/>
            <a:pathLst>
              <a:path w="10221973" h="1807359">
                <a:moveTo>
                  <a:pt x="0" y="0"/>
                </a:moveTo>
                <a:lnTo>
                  <a:pt x="10221973" y="0"/>
                </a:lnTo>
                <a:lnTo>
                  <a:pt x="10221973" y="1807359"/>
                </a:lnTo>
                <a:lnTo>
                  <a:pt x="0" y="1807359"/>
                </a:lnTo>
                <a:lnTo>
                  <a:pt x="0" y="0"/>
                </a:lnTo>
                <a:close/>
              </a:path>
            </a:pathLst>
          </a:custGeom>
          <a:blipFill>
            <a:blip r:embed="rId2"/>
            <a:stretch>
              <a:fillRect l="-4710" r="-9552" b="-44523"/>
            </a:stretch>
          </a:blipFill>
          <a:ln w="38100" cap="sq">
            <a:solidFill>
              <a:srgbClr val="000000"/>
            </a:solidFill>
            <a:prstDash val="solid"/>
            <a:miter/>
          </a:ln>
        </p:spPr>
      </p:sp>
      <p:sp>
        <p:nvSpPr>
          <p:cNvPr id="9" name="Freeform 9"/>
          <p:cNvSpPr/>
          <p:nvPr/>
        </p:nvSpPr>
        <p:spPr>
          <a:xfrm>
            <a:off x="11991976" y="4270943"/>
            <a:ext cx="5917703" cy="1603918"/>
          </a:xfrm>
          <a:custGeom>
            <a:avLst/>
            <a:gdLst/>
            <a:ahLst/>
            <a:cxnLst/>
            <a:rect l="l" t="t" r="r" b="b"/>
            <a:pathLst>
              <a:path w="5917703" h="1603918">
                <a:moveTo>
                  <a:pt x="0" y="0"/>
                </a:moveTo>
                <a:lnTo>
                  <a:pt x="5917704" y="0"/>
                </a:lnTo>
                <a:lnTo>
                  <a:pt x="5917704" y="1603918"/>
                </a:lnTo>
                <a:lnTo>
                  <a:pt x="0" y="1603918"/>
                </a:lnTo>
                <a:lnTo>
                  <a:pt x="0" y="0"/>
                </a:lnTo>
                <a:close/>
              </a:path>
            </a:pathLst>
          </a:custGeom>
          <a:blipFill>
            <a:blip r:embed="rId3"/>
            <a:stretch>
              <a:fillRect r="-8146"/>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667734"/>
          </a:xfrm>
          <a:prstGeom prst="rect">
            <a:avLst/>
          </a:prstGeom>
        </p:spPr>
        <p:txBody>
          <a:bodyPr lIns="0" tIns="0" rIns="0" bIns="0" rtlCol="0" anchor="t">
            <a:spAutoFit/>
          </a:bodyPr>
          <a:lstStyle/>
          <a:p>
            <a:pPr algn="ctr">
              <a:lnSpc>
                <a:spcPts val="4438"/>
              </a:lnSpc>
            </a:pPr>
            <a:endParaRPr/>
          </a:p>
          <a:p>
            <a:pPr algn="ctr">
              <a:lnSpc>
                <a:spcPts val="4438"/>
              </a:lnSpc>
            </a:pPr>
            <a:r>
              <a:rPr lang="en-US" sz="3170">
                <a:solidFill>
                  <a:srgbClr val="6B4931"/>
                </a:solidFill>
                <a:latin typeface="Now Bold"/>
              </a:rPr>
              <a:t>7.What is the highest and lowest lead time for reservations?</a:t>
            </a:r>
          </a:p>
          <a:p>
            <a:pPr algn="ctr">
              <a:lnSpc>
                <a:spcPts val="4438"/>
              </a:lnSpc>
            </a:pPr>
            <a:endParaRPr lang="en-US" sz="3170">
              <a:solidFill>
                <a:srgbClr val="6B4931"/>
              </a:solidFill>
              <a:latin typeface="Now Bold"/>
            </a:endParaRP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1058367"/>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It infers that the when time between the booking and arrival was high and when it was low. So, the lowest time was 0 and the highest time was 443.</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06377" y="4000485"/>
            <a:ext cx="10289411" cy="2127245"/>
          </a:xfrm>
          <a:custGeom>
            <a:avLst/>
            <a:gdLst/>
            <a:ahLst/>
            <a:cxnLst/>
            <a:rect l="l" t="t" r="r" b="b"/>
            <a:pathLst>
              <a:path w="10289411" h="2127245">
                <a:moveTo>
                  <a:pt x="0" y="0"/>
                </a:moveTo>
                <a:lnTo>
                  <a:pt x="10289411" y="0"/>
                </a:lnTo>
                <a:lnTo>
                  <a:pt x="10289411" y="2127245"/>
                </a:lnTo>
                <a:lnTo>
                  <a:pt x="0" y="2127245"/>
                </a:lnTo>
                <a:lnTo>
                  <a:pt x="0" y="0"/>
                </a:lnTo>
                <a:close/>
              </a:path>
            </a:pathLst>
          </a:custGeom>
          <a:blipFill>
            <a:blip r:embed="rId2"/>
            <a:stretch>
              <a:fillRect r="-15995" b="-46764"/>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667734"/>
          </a:xfrm>
          <a:prstGeom prst="rect">
            <a:avLst/>
          </a:prstGeom>
        </p:spPr>
        <p:txBody>
          <a:bodyPr lIns="0" tIns="0" rIns="0" bIns="0" rtlCol="0" anchor="t">
            <a:spAutoFit/>
          </a:bodyPr>
          <a:lstStyle/>
          <a:p>
            <a:pPr algn="ctr">
              <a:lnSpc>
                <a:spcPts val="4438"/>
              </a:lnSpc>
            </a:pPr>
            <a:endParaRPr dirty="0"/>
          </a:p>
          <a:p>
            <a:pPr algn="ctr">
              <a:lnSpc>
                <a:spcPts val="4438"/>
              </a:lnSpc>
            </a:pPr>
            <a:r>
              <a:rPr lang="en-US" sz="3170" dirty="0">
                <a:solidFill>
                  <a:srgbClr val="6B4931"/>
                </a:solidFill>
                <a:latin typeface="Now Bold"/>
              </a:rPr>
              <a:t>8.What is the most common market segment type for reservations?</a:t>
            </a:r>
          </a:p>
          <a:p>
            <a:pPr algn="ctr">
              <a:lnSpc>
                <a:spcPts val="4438"/>
              </a:lnSpc>
            </a:pPr>
            <a:endParaRPr lang="en-US" sz="3170" dirty="0">
              <a:solidFill>
                <a:srgbClr val="6B4931"/>
              </a:solidFill>
              <a:latin typeface="Now Bold"/>
            </a:endParaRP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1603367"/>
          </a:xfrm>
          <a:prstGeom prst="rect">
            <a:avLst/>
          </a:prstGeom>
        </p:spPr>
        <p:txBody>
          <a:bodyPr lIns="0" tIns="0" rIns="0" bIns="0" rtlCol="0" anchor="t">
            <a:spAutoFit/>
          </a:bodyPr>
          <a:lstStyle/>
          <a:p>
            <a:pPr>
              <a:lnSpc>
                <a:spcPts val="4214"/>
              </a:lnSpc>
            </a:pPr>
            <a:r>
              <a:rPr lang="en-US" sz="3010">
                <a:solidFill>
                  <a:srgbClr val="6B4931"/>
                </a:solidFill>
                <a:latin typeface="Now Bold"/>
              </a:rPr>
              <a:t>The most common market segment type for reservation or we can say the most common mode for booking the hotel is ‘Online’ mode as it is preferred by most of the guests.</a:t>
            </a:r>
          </a:p>
        </p:txBody>
      </p:sp>
      <p:pic>
        <p:nvPicPr>
          <p:cNvPr id="16" name="Picture 15">
            <a:extLst>
              <a:ext uri="{FF2B5EF4-FFF2-40B4-BE49-F238E27FC236}">
                <a16:creationId xmlns:a16="http://schemas.microsoft.com/office/drawing/2014/main" id="{93F5B533-0373-AC3C-BEE4-08D71539E615}"/>
              </a:ext>
            </a:extLst>
          </p:cNvPr>
          <p:cNvPicPr>
            <a:picLocks noChangeAspect="1"/>
          </p:cNvPicPr>
          <p:nvPr/>
        </p:nvPicPr>
        <p:blipFill>
          <a:blip r:embed="rId3"/>
          <a:stretch>
            <a:fillRect/>
          </a:stretch>
        </p:blipFill>
        <p:spPr>
          <a:xfrm>
            <a:off x="12106915" y="3855359"/>
            <a:ext cx="5822377" cy="2316863"/>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06377" y="3705130"/>
            <a:ext cx="9764993" cy="2469334"/>
          </a:xfrm>
          <a:custGeom>
            <a:avLst/>
            <a:gdLst/>
            <a:ahLst/>
            <a:cxnLst/>
            <a:rect l="l" t="t" r="r" b="b"/>
            <a:pathLst>
              <a:path w="9764993" h="2469334">
                <a:moveTo>
                  <a:pt x="0" y="0"/>
                </a:moveTo>
                <a:lnTo>
                  <a:pt x="9764993" y="0"/>
                </a:lnTo>
                <a:lnTo>
                  <a:pt x="9764993" y="2469334"/>
                </a:lnTo>
                <a:lnTo>
                  <a:pt x="0" y="2469334"/>
                </a:lnTo>
                <a:lnTo>
                  <a:pt x="0" y="0"/>
                </a:lnTo>
                <a:close/>
              </a:path>
            </a:pathLst>
          </a:custGeom>
          <a:blipFill>
            <a:blip r:embed="rId2"/>
            <a:stretch>
              <a:fillRect r="-16879" b="-10539"/>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667734"/>
          </a:xfrm>
          <a:prstGeom prst="rect">
            <a:avLst/>
          </a:prstGeom>
        </p:spPr>
        <p:txBody>
          <a:bodyPr lIns="0" tIns="0" rIns="0" bIns="0" rtlCol="0" anchor="t">
            <a:spAutoFit/>
          </a:bodyPr>
          <a:lstStyle/>
          <a:p>
            <a:pPr algn="ctr">
              <a:lnSpc>
                <a:spcPts val="4438"/>
              </a:lnSpc>
            </a:pPr>
            <a:endParaRPr/>
          </a:p>
          <a:p>
            <a:pPr algn="ctr">
              <a:lnSpc>
                <a:spcPts val="4438"/>
              </a:lnSpc>
            </a:pPr>
            <a:r>
              <a:rPr lang="en-US" sz="3170">
                <a:solidFill>
                  <a:srgbClr val="6B4931"/>
                </a:solidFill>
                <a:latin typeface="Now Bold"/>
              </a:rPr>
              <a:t>9.How many reservations have a booking status of "Confirmed"?</a:t>
            </a:r>
          </a:p>
          <a:p>
            <a:pPr algn="ctr">
              <a:lnSpc>
                <a:spcPts val="4438"/>
              </a:lnSpc>
            </a:pPr>
            <a:endParaRPr lang="en-US" sz="3170">
              <a:solidFill>
                <a:srgbClr val="6B4931"/>
              </a:solidFill>
              <a:latin typeface="Now Bold"/>
            </a:endParaRP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1062471"/>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It gives the total number of reservations which has been confirmed.</a:t>
            </a:r>
          </a:p>
          <a:p>
            <a:pPr>
              <a:lnSpc>
                <a:spcPts val="4214"/>
              </a:lnSpc>
            </a:pPr>
            <a:r>
              <a:rPr lang="en-US" sz="3010" dirty="0">
                <a:solidFill>
                  <a:srgbClr val="6B4931"/>
                </a:solidFill>
                <a:latin typeface="Now Bold"/>
              </a:rPr>
              <a:t>so, the confirmed bookings are 493.</a:t>
            </a:r>
          </a:p>
        </p:txBody>
      </p:sp>
      <p:pic>
        <p:nvPicPr>
          <p:cNvPr id="16" name="Picture 15">
            <a:extLst>
              <a:ext uri="{FF2B5EF4-FFF2-40B4-BE49-F238E27FC236}">
                <a16:creationId xmlns:a16="http://schemas.microsoft.com/office/drawing/2014/main" id="{F65A36E8-CA92-5DFF-F4DD-6C7E3DC8E6DC}"/>
              </a:ext>
            </a:extLst>
          </p:cNvPr>
          <p:cNvPicPr>
            <a:picLocks noChangeAspect="1"/>
          </p:cNvPicPr>
          <p:nvPr/>
        </p:nvPicPr>
        <p:blipFill>
          <a:blip r:embed="rId3"/>
          <a:stretch>
            <a:fillRect/>
          </a:stretch>
        </p:blipFill>
        <p:spPr>
          <a:xfrm>
            <a:off x="12090694" y="4046327"/>
            <a:ext cx="5241602" cy="1832589"/>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42622" y="4372162"/>
            <a:ext cx="9711736" cy="1491999"/>
          </a:xfrm>
          <a:custGeom>
            <a:avLst/>
            <a:gdLst/>
            <a:ahLst/>
            <a:cxnLst/>
            <a:rect l="l" t="t" r="r" b="b"/>
            <a:pathLst>
              <a:path w="9711736" h="1491999">
                <a:moveTo>
                  <a:pt x="0" y="0"/>
                </a:moveTo>
                <a:lnTo>
                  <a:pt x="9711735" y="0"/>
                </a:lnTo>
                <a:lnTo>
                  <a:pt x="9711735" y="1491999"/>
                </a:lnTo>
                <a:lnTo>
                  <a:pt x="0" y="1491999"/>
                </a:lnTo>
                <a:lnTo>
                  <a:pt x="0" y="0"/>
                </a:lnTo>
                <a:close/>
              </a:path>
            </a:pathLst>
          </a:custGeom>
          <a:blipFill>
            <a:blip r:embed="rId2"/>
            <a:stretch>
              <a:fillRect r="-5344" b="-31737"/>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104030"/>
          </a:xfrm>
          <a:prstGeom prst="rect">
            <a:avLst/>
          </a:prstGeom>
        </p:spPr>
        <p:txBody>
          <a:bodyPr lIns="0" tIns="0" rIns="0" bIns="0" rtlCol="0" anchor="t">
            <a:spAutoFit/>
          </a:bodyPr>
          <a:lstStyle/>
          <a:p>
            <a:pPr algn="ctr">
              <a:lnSpc>
                <a:spcPts val="4438"/>
              </a:lnSpc>
            </a:pPr>
            <a:endParaRPr/>
          </a:p>
          <a:p>
            <a:pPr algn="ctr">
              <a:lnSpc>
                <a:spcPts val="4438"/>
              </a:lnSpc>
            </a:pPr>
            <a:r>
              <a:rPr lang="en-US" sz="3170">
                <a:solidFill>
                  <a:srgbClr val="6B4931"/>
                </a:solidFill>
                <a:latin typeface="Now Bold"/>
              </a:rPr>
              <a:t>10.What is the total number of adults and children across all reservations?</a:t>
            </a: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1062471"/>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The total number adults and children across all reservations are 1316 and 69 respectively.</a:t>
            </a:r>
          </a:p>
        </p:txBody>
      </p:sp>
      <p:pic>
        <p:nvPicPr>
          <p:cNvPr id="16" name="Picture 15">
            <a:extLst>
              <a:ext uri="{FF2B5EF4-FFF2-40B4-BE49-F238E27FC236}">
                <a16:creationId xmlns:a16="http://schemas.microsoft.com/office/drawing/2014/main" id="{A70705DC-49FE-3A4A-BE78-9CD7C5E5DC04}"/>
              </a:ext>
            </a:extLst>
          </p:cNvPr>
          <p:cNvPicPr>
            <a:picLocks noChangeAspect="1"/>
          </p:cNvPicPr>
          <p:nvPr/>
        </p:nvPicPr>
        <p:blipFill>
          <a:blip r:embed="rId3"/>
          <a:stretch>
            <a:fillRect/>
          </a:stretch>
        </p:blipFill>
        <p:spPr>
          <a:xfrm>
            <a:off x="12051257" y="4434119"/>
            <a:ext cx="5697182" cy="1231170"/>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6449680" y="-376080"/>
            <a:ext cx="13763944" cy="11308819"/>
            <a:chOff x="0" y="0"/>
            <a:chExt cx="3625072" cy="2978454"/>
          </a:xfrm>
        </p:grpSpPr>
        <p:sp>
          <p:nvSpPr>
            <p:cNvPr id="3" name="Freeform 3"/>
            <p:cNvSpPr/>
            <p:nvPr/>
          </p:nvSpPr>
          <p:spPr>
            <a:xfrm>
              <a:off x="0" y="0"/>
              <a:ext cx="3625072" cy="2978454"/>
            </a:xfrm>
            <a:custGeom>
              <a:avLst/>
              <a:gdLst/>
              <a:ahLst/>
              <a:cxnLst/>
              <a:rect l="l" t="t" r="r" b="b"/>
              <a:pathLst>
                <a:path w="3625072" h="2978454">
                  <a:moveTo>
                    <a:pt x="0" y="0"/>
                  </a:moveTo>
                  <a:lnTo>
                    <a:pt x="3625072" y="0"/>
                  </a:lnTo>
                  <a:lnTo>
                    <a:pt x="3625072" y="2978454"/>
                  </a:lnTo>
                  <a:lnTo>
                    <a:pt x="0" y="2978454"/>
                  </a:lnTo>
                  <a:close/>
                </a:path>
              </a:pathLst>
            </a:custGeom>
            <a:solidFill>
              <a:srgbClr val="6B4931"/>
            </a:solidFill>
          </p:spPr>
        </p:sp>
        <p:sp>
          <p:nvSpPr>
            <p:cNvPr id="4" name="TextBox 4"/>
            <p:cNvSpPr txBox="1"/>
            <p:nvPr/>
          </p:nvSpPr>
          <p:spPr>
            <a:xfrm>
              <a:off x="0" y="-38100"/>
              <a:ext cx="3625072" cy="301655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576440" y="7048760"/>
            <a:ext cx="5711560" cy="3212753"/>
          </a:xfrm>
          <a:custGeom>
            <a:avLst/>
            <a:gdLst/>
            <a:ahLst/>
            <a:cxnLst/>
            <a:rect l="l" t="t" r="r" b="b"/>
            <a:pathLst>
              <a:path w="5711560" h="3212753">
                <a:moveTo>
                  <a:pt x="0" y="0"/>
                </a:moveTo>
                <a:lnTo>
                  <a:pt x="5711560" y="0"/>
                </a:lnTo>
                <a:lnTo>
                  <a:pt x="5711560" y="3212752"/>
                </a:lnTo>
                <a:lnTo>
                  <a:pt x="0" y="3212752"/>
                </a:lnTo>
                <a:lnTo>
                  <a:pt x="0" y="0"/>
                </a:lnTo>
                <a:close/>
              </a:path>
            </a:pathLst>
          </a:custGeom>
          <a:blipFill>
            <a:blip r:embed="rId2"/>
            <a:stretch>
              <a:fillRect/>
            </a:stretch>
          </a:blipFill>
        </p:spPr>
      </p:sp>
      <p:sp>
        <p:nvSpPr>
          <p:cNvPr id="6" name="TextBox 6"/>
          <p:cNvSpPr txBox="1"/>
          <p:nvPr/>
        </p:nvSpPr>
        <p:spPr>
          <a:xfrm>
            <a:off x="7788346" y="519002"/>
            <a:ext cx="10127114" cy="9742510"/>
          </a:xfrm>
          <a:prstGeom prst="rect">
            <a:avLst/>
          </a:prstGeom>
        </p:spPr>
        <p:txBody>
          <a:bodyPr lIns="0" tIns="0" rIns="0" bIns="0" rtlCol="0" anchor="t">
            <a:spAutoFit/>
          </a:bodyPr>
          <a:lstStyle/>
          <a:p>
            <a:pPr algn="just">
              <a:lnSpc>
                <a:spcPts val="4286"/>
              </a:lnSpc>
            </a:pPr>
            <a:r>
              <a:rPr lang="en-US" sz="3061">
                <a:solidFill>
                  <a:srgbClr val="6B4931"/>
                </a:solidFill>
                <a:latin typeface="Now"/>
              </a:rPr>
              <a:t>    A hotel reservation system is a software application used by hotels and accommodation providers to manage and streamline the process of booking rooms and other amenities. </a:t>
            </a:r>
          </a:p>
          <a:p>
            <a:pPr algn="just">
              <a:lnSpc>
                <a:spcPts val="4286"/>
              </a:lnSpc>
            </a:pPr>
            <a:r>
              <a:rPr lang="en-US" sz="3061">
                <a:solidFill>
                  <a:srgbClr val="6B4931"/>
                </a:solidFill>
                <a:latin typeface="Now"/>
              </a:rPr>
              <a:t>   It typically consists of a database of available rooms, a booking engine for guests to make reservations, and administrative tools for hotel staff to manage bookings, check-ins, and other operations.</a:t>
            </a:r>
          </a:p>
          <a:p>
            <a:pPr algn="just">
              <a:lnSpc>
                <a:spcPts val="4286"/>
              </a:lnSpc>
            </a:pPr>
            <a:r>
              <a:rPr lang="en-US" sz="3061">
                <a:solidFill>
                  <a:srgbClr val="6B4931"/>
                </a:solidFill>
                <a:latin typeface="Now"/>
              </a:rPr>
              <a:t>Hotel reservation system are used for :</a:t>
            </a:r>
          </a:p>
          <a:p>
            <a:pPr marL="661001" lvl="1" indent="-330500" algn="just">
              <a:lnSpc>
                <a:spcPts val="4286"/>
              </a:lnSpc>
              <a:buFont typeface="Arial"/>
              <a:buChar char="•"/>
            </a:pPr>
            <a:r>
              <a:rPr lang="en-US" sz="3061">
                <a:solidFill>
                  <a:srgbClr val="6B4931"/>
                </a:solidFill>
                <a:latin typeface="Now"/>
              </a:rPr>
              <a:t>Managing Booking             </a:t>
            </a:r>
          </a:p>
          <a:p>
            <a:pPr marL="661001" lvl="1" indent="-330500" algn="just">
              <a:lnSpc>
                <a:spcPts val="4286"/>
              </a:lnSpc>
              <a:buFont typeface="Arial"/>
              <a:buChar char="•"/>
            </a:pPr>
            <a:r>
              <a:rPr lang="en-US" sz="3061">
                <a:solidFill>
                  <a:srgbClr val="6B4931"/>
                </a:solidFill>
                <a:latin typeface="Now"/>
              </a:rPr>
              <a:t>Room Availability</a:t>
            </a:r>
          </a:p>
          <a:p>
            <a:pPr marL="661001" lvl="1" indent="-330500" algn="just">
              <a:lnSpc>
                <a:spcPts val="4286"/>
              </a:lnSpc>
              <a:buFont typeface="Arial"/>
              <a:buChar char="•"/>
            </a:pPr>
            <a:r>
              <a:rPr lang="en-US" sz="3061">
                <a:solidFill>
                  <a:srgbClr val="6B4931"/>
                </a:solidFill>
                <a:latin typeface="Now"/>
              </a:rPr>
              <a:t>Online Booking</a:t>
            </a:r>
          </a:p>
          <a:p>
            <a:pPr marL="661001" lvl="1" indent="-330500" algn="just">
              <a:lnSpc>
                <a:spcPts val="4286"/>
              </a:lnSpc>
              <a:buFont typeface="Arial"/>
              <a:buChar char="•"/>
            </a:pPr>
            <a:r>
              <a:rPr lang="en-US" sz="3061">
                <a:solidFill>
                  <a:srgbClr val="6B4931"/>
                </a:solidFill>
                <a:latin typeface="Now"/>
              </a:rPr>
              <a:t>Payment Processing</a:t>
            </a:r>
          </a:p>
          <a:p>
            <a:pPr marL="661001" lvl="1" indent="-330500" algn="just">
              <a:lnSpc>
                <a:spcPts val="4286"/>
              </a:lnSpc>
              <a:buFont typeface="Arial"/>
              <a:buChar char="•"/>
            </a:pPr>
            <a:r>
              <a:rPr lang="en-US" sz="3061">
                <a:solidFill>
                  <a:srgbClr val="6B4931"/>
                </a:solidFill>
                <a:latin typeface="Now"/>
              </a:rPr>
              <a:t>Customer Service</a:t>
            </a:r>
          </a:p>
          <a:p>
            <a:pPr marL="661001" lvl="1" indent="-330500" algn="just">
              <a:lnSpc>
                <a:spcPts val="4286"/>
              </a:lnSpc>
              <a:buFont typeface="Arial"/>
              <a:buChar char="•"/>
            </a:pPr>
            <a:r>
              <a:rPr lang="en-US" sz="3061">
                <a:solidFill>
                  <a:srgbClr val="6B4931"/>
                </a:solidFill>
                <a:latin typeface="Now"/>
              </a:rPr>
              <a:t>Administrative tasks</a:t>
            </a:r>
          </a:p>
          <a:p>
            <a:pPr marL="661001" lvl="1" indent="-330500" algn="just">
              <a:lnSpc>
                <a:spcPts val="4286"/>
              </a:lnSpc>
              <a:buFont typeface="Arial"/>
              <a:buChar char="•"/>
            </a:pPr>
            <a:r>
              <a:rPr lang="en-US" sz="3061">
                <a:solidFill>
                  <a:srgbClr val="6B4931"/>
                </a:solidFill>
                <a:latin typeface="Now"/>
              </a:rPr>
              <a:t>and many more...</a:t>
            </a:r>
          </a:p>
          <a:p>
            <a:pPr algn="just">
              <a:lnSpc>
                <a:spcPts val="4286"/>
              </a:lnSpc>
            </a:pPr>
            <a:endParaRPr lang="en-US" sz="3061">
              <a:solidFill>
                <a:srgbClr val="6B4931"/>
              </a:solidFill>
              <a:latin typeface="Now"/>
            </a:endParaRPr>
          </a:p>
        </p:txBody>
      </p:sp>
      <p:sp>
        <p:nvSpPr>
          <p:cNvPr id="7" name="Freeform 7"/>
          <p:cNvSpPr/>
          <p:nvPr/>
        </p:nvSpPr>
        <p:spPr>
          <a:xfrm>
            <a:off x="861409" y="4234120"/>
            <a:ext cx="5629279" cy="5629279"/>
          </a:xfrm>
          <a:custGeom>
            <a:avLst/>
            <a:gdLst/>
            <a:ahLst/>
            <a:cxnLst/>
            <a:rect l="l" t="t" r="r" b="b"/>
            <a:pathLst>
              <a:path w="5629279" h="5629279">
                <a:moveTo>
                  <a:pt x="0" y="0"/>
                </a:moveTo>
                <a:lnTo>
                  <a:pt x="5629278" y="0"/>
                </a:lnTo>
                <a:lnTo>
                  <a:pt x="5629278" y="5629279"/>
                </a:lnTo>
                <a:lnTo>
                  <a:pt x="0" y="5629279"/>
                </a:lnTo>
                <a:lnTo>
                  <a:pt x="0" y="0"/>
                </a:lnTo>
                <a:close/>
              </a:path>
            </a:pathLst>
          </a:custGeom>
          <a:blipFill>
            <a:blip r:embed="rId3"/>
            <a:stretch>
              <a:fillRect/>
            </a:stretch>
          </a:blipFill>
        </p:spPr>
      </p:sp>
      <p:sp>
        <p:nvSpPr>
          <p:cNvPr id="8" name="TextBox 8"/>
          <p:cNvSpPr txBox="1"/>
          <p:nvPr/>
        </p:nvSpPr>
        <p:spPr>
          <a:xfrm>
            <a:off x="432292" y="652352"/>
            <a:ext cx="6487511" cy="2907384"/>
          </a:xfrm>
          <a:prstGeom prst="rect">
            <a:avLst/>
          </a:prstGeom>
        </p:spPr>
        <p:txBody>
          <a:bodyPr lIns="0" tIns="0" rIns="0" bIns="0" rtlCol="0" anchor="t">
            <a:spAutoFit/>
          </a:bodyPr>
          <a:lstStyle/>
          <a:p>
            <a:pPr algn="ctr">
              <a:lnSpc>
                <a:spcPts val="7585"/>
              </a:lnSpc>
            </a:pPr>
            <a:r>
              <a:rPr lang="en-US" sz="7023">
                <a:solidFill>
                  <a:srgbClr val="E8DAC0"/>
                </a:solidFill>
                <a:latin typeface="Libre Baskerville Bold"/>
              </a:rPr>
              <a:t>Hotel Reservation System</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06377" y="4111438"/>
            <a:ext cx="10289411" cy="1976732"/>
          </a:xfrm>
          <a:custGeom>
            <a:avLst/>
            <a:gdLst/>
            <a:ahLst/>
            <a:cxnLst/>
            <a:rect l="l" t="t" r="r" b="b"/>
            <a:pathLst>
              <a:path w="10289411" h="1976732">
                <a:moveTo>
                  <a:pt x="0" y="0"/>
                </a:moveTo>
                <a:lnTo>
                  <a:pt x="10289411" y="0"/>
                </a:lnTo>
                <a:lnTo>
                  <a:pt x="10289411" y="1976732"/>
                </a:lnTo>
                <a:lnTo>
                  <a:pt x="0" y="1976732"/>
                </a:lnTo>
                <a:lnTo>
                  <a:pt x="0" y="0"/>
                </a:lnTo>
                <a:close/>
              </a:path>
            </a:pathLst>
          </a:custGeom>
          <a:blipFill>
            <a:blip r:embed="rId2"/>
            <a:stretch>
              <a:fillRect l="-4736" r="-14459" b="-16333"/>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079701"/>
            <a:ext cx="16633502" cy="1667734"/>
          </a:xfrm>
          <a:prstGeom prst="rect">
            <a:avLst/>
          </a:prstGeom>
        </p:spPr>
        <p:txBody>
          <a:bodyPr lIns="0" tIns="0" rIns="0" bIns="0" rtlCol="0" anchor="t">
            <a:spAutoFit/>
          </a:bodyPr>
          <a:lstStyle/>
          <a:p>
            <a:pPr algn="ctr">
              <a:lnSpc>
                <a:spcPts val="4438"/>
              </a:lnSpc>
            </a:pPr>
            <a:endParaRPr/>
          </a:p>
          <a:p>
            <a:pPr algn="ctr">
              <a:lnSpc>
                <a:spcPts val="4438"/>
              </a:lnSpc>
            </a:pPr>
            <a:r>
              <a:rPr lang="en-US" sz="3170">
                <a:solidFill>
                  <a:srgbClr val="6B4931"/>
                </a:solidFill>
                <a:latin typeface="Now Bold"/>
              </a:rPr>
              <a:t>11.What is the average number of weekend nights for reservations involving children?</a:t>
            </a: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1058367"/>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The average number of weekend nights for reservations including children are 1.0000</a:t>
            </a:r>
          </a:p>
        </p:txBody>
      </p:sp>
      <p:pic>
        <p:nvPicPr>
          <p:cNvPr id="16" name="Picture 15">
            <a:extLst>
              <a:ext uri="{FF2B5EF4-FFF2-40B4-BE49-F238E27FC236}">
                <a16:creationId xmlns:a16="http://schemas.microsoft.com/office/drawing/2014/main" id="{7453FB0B-A32E-B8C3-F36B-222B28D51A89}"/>
              </a:ext>
            </a:extLst>
          </p:cNvPr>
          <p:cNvPicPr>
            <a:picLocks noChangeAspect="1"/>
          </p:cNvPicPr>
          <p:nvPr/>
        </p:nvPicPr>
        <p:blipFill>
          <a:blip r:embed="rId3"/>
          <a:stretch>
            <a:fillRect/>
          </a:stretch>
        </p:blipFill>
        <p:spPr>
          <a:xfrm>
            <a:off x="12344400" y="4437679"/>
            <a:ext cx="5141374" cy="1227610"/>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28700" y="1316096"/>
            <a:ext cx="16633502" cy="1104030"/>
          </a:xfrm>
          <a:prstGeom prst="rect">
            <a:avLst/>
          </a:prstGeom>
        </p:spPr>
        <p:txBody>
          <a:bodyPr lIns="0" tIns="0" rIns="0" bIns="0" rtlCol="0" anchor="t">
            <a:spAutoFit/>
          </a:bodyPr>
          <a:lstStyle/>
          <a:p>
            <a:pPr algn="ctr">
              <a:lnSpc>
                <a:spcPts val="4438"/>
              </a:lnSpc>
            </a:pPr>
            <a:endParaRPr/>
          </a:p>
          <a:p>
            <a:pPr algn="ctr">
              <a:lnSpc>
                <a:spcPts val="4438"/>
              </a:lnSpc>
            </a:pPr>
            <a:r>
              <a:rPr lang="en-US" sz="3170">
                <a:solidFill>
                  <a:srgbClr val="6B4931"/>
                </a:solidFill>
                <a:latin typeface="Now Bold"/>
              </a:rPr>
              <a:t>12.How many reservations were made in each month of the year?</a:t>
            </a:r>
          </a:p>
        </p:txBody>
      </p:sp>
      <p:sp>
        <p:nvSpPr>
          <p:cNvPr id="12" name="TextBox 12"/>
          <p:cNvSpPr txBox="1"/>
          <p:nvPr/>
        </p:nvSpPr>
        <p:spPr>
          <a:xfrm>
            <a:off x="527065"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Query</a:t>
            </a:r>
          </a:p>
        </p:txBody>
      </p:sp>
      <p:sp>
        <p:nvSpPr>
          <p:cNvPr id="13" name="TextBox 13"/>
          <p:cNvSpPr txBox="1"/>
          <p:nvPr/>
        </p:nvSpPr>
        <p:spPr>
          <a:xfrm>
            <a:off x="11271370" y="2926680"/>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Output</a:t>
            </a:r>
          </a:p>
        </p:txBody>
      </p:sp>
      <p:sp>
        <p:nvSpPr>
          <p:cNvPr id="14" name="TextBox 14"/>
          <p:cNvSpPr txBox="1"/>
          <p:nvPr/>
        </p:nvSpPr>
        <p:spPr>
          <a:xfrm>
            <a:off x="1028700" y="7037748"/>
            <a:ext cx="2679397" cy="540325"/>
          </a:xfrm>
          <a:prstGeom prst="rect">
            <a:avLst/>
          </a:prstGeom>
        </p:spPr>
        <p:txBody>
          <a:bodyPr lIns="0" tIns="0" rIns="0" bIns="0" rtlCol="0" anchor="t">
            <a:spAutoFit/>
          </a:bodyPr>
          <a:lstStyle/>
          <a:p>
            <a:pPr algn="ctr">
              <a:lnSpc>
                <a:spcPts val="4438"/>
              </a:lnSpc>
            </a:pPr>
            <a:r>
              <a:rPr lang="en-US" sz="3170">
                <a:solidFill>
                  <a:srgbClr val="6B4931"/>
                </a:solidFill>
                <a:latin typeface="Now Bold"/>
              </a:rPr>
              <a:t>Inference</a:t>
            </a:r>
          </a:p>
        </p:txBody>
      </p:sp>
      <p:sp>
        <p:nvSpPr>
          <p:cNvPr id="15" name="TextBox 15"/>
          <p:cNvSpPr txBox="1"/>
          <p:nvPr/>
        </p:nvSpPr>
        <p:spPr>
          <a:xfrm>
            <a:off x="1506377" y="7759048"/>
            <a:ext cx="15795439" cy="519758"/>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Here we find the reservation made on each month of all the year.</a:t>
            </a:r>
          </a:p>
        </p:txBody>
      </p:sp>
      <p:pic>
        <p:nvPicPr>
          <p:cNvPr id="16" name="Picture 15">
            <a:extLst>
              <a:ext uri="{FF2B5EF4-FFF2-40B4-BE49-F238E27FC236}">
                <a16:creationId xmlns:a16="http://schemas.microsoft.com/office/drawing/2014/main" id="{08DF9BEA-AC27-E858-F4AF-2CD420AB00E9}"/>
              </a:ext>
            </a:extLst>
          </p:cNvPr>
          <p:cNvPicPr>
            <a:picLocks noChangeAspect="1"/>
          </p:cNvPicPr>
          <p:nvPr/>
        </p:nvPicPr>
        <p:blipFill>
          <a:blip r:embed="rId2">
            <a:duotone>
              <a:prstClr val="black"/>
              <a:schemeClr val="bg1">
                <a:tint val="45000"/>
                <a:satMod val="400000"/>
              </a:schemeClr>
            </a:duotone>
          </a:blip>
          <a:stretch>
            <a:fillRect/>
          </a:stretch>
        </p:blipFill>
        <p:spPr>
          <a:xfrm>
            <a:off x="12559976" y="3611666"/>
            <a:ext cx="4432624" cy="3808259"/>
          </a:xfrm>
          <a:prstGeom prst="rect">
            <a:avLst/>
          </a:prstGeom>
          <a:ln w="38100">
            <a:solidFill>
              <a:schemeClr val="tx1"/>
            </a:solidFill>
          </a:ln>
        </p:spPr>
      </p:pic>
      <p:sp>
        <p:nvSpPr>
          <p:cNvPr id="17" name="Freeform 8">
            <a:extLst>
              <a:ext uri="{FF2B5EF4-FFF2-40B4-BE49-F238E27FC236}">
                <a16:creationId xmlns:a16="http://schemas.microsoft.com/office/drawing/2014/main" id="{96C3E0FF-760E-C5B8-C275-6DAE793F4792}"/>
              </a:ext>
            </a:extLst>
          </p:cNvPr>
          <p:cNvSpPr/>
          <p:nvPr/>
        </p:nvSpPr>
        <p:spPr>
          <a:xfrm>
            <a:off x="1750524" y="3778889"/>
            <a:ext cx="7938286" cy="2955485"/>
          </a:xfrm>
          <a:custGeom>
            <a:avLst/>
            <a:gdLst/>
            <a:ahLst/>
            <a:cxnLst/>
            <a:rect l="l" t="t" r="r" b="b"/>
            <a:pathLst>
              <a:path w="7938286" h="2955485">
                <a:moveTo>
                  <a:pt x="0" y="0"/>
                </a:moveTo>
                <a:lnTo>
                  <a:pt x="7938286" y="0"/>
                </a:lnTo>
                <a:lnTo>
                  <a:pt x="7938286" y="2955485"/>
                </a:lnTo>
                <a:lnTo>
                  <a:pt x="0" y="2955485"/>
                </a:lnTo>
                <a:lnTo>
                  <a:pt x="0" y="0"/>
                </a:lnTo>
                <a:close/>
              </a:path>
            </a:pathLst>
          </a:custGeom>
          <a:blipFill>
            <a:blip r:embed="rId3"/>
            <a:stretch>
              <a:fillRect/>
            </a:stretch>
          </a:blipFill>
          <a:ln w="38100" cap="sq">
            <a:solidFill>
              <a:srgbClr val="000000"/>
            </a:solidFill>
            <a:prstDash val="solid"/>
            <a:miter/>
          </a:ln>
        </p:spPr>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866763" y="3585966"/>
            <a:ext cx="7886837" cy="3211630"/>
          </a:xfrm>
          <a:custGeom>
            <a:avLst/>
            <a:gdLst/>
            <a:ahLst/>
            <a:cxnLst/>
            <a:rect l="l" t="t" r="r" b="b"/>
            <a:pathLst>
              <a:path w="8054429" h="3412373">
                <a:moveTo>
                  <a:pt x="0" y="0"/>
                </a:moveTo>
                <a:lnTo>
                  <a:pt x="8054429" y="0"/>
                </a:lnTo>
                <a:lnTo>
                  <a:pt x="8054429" y="3412373"/>
                </a:lnTo>
                <a:lnTo>
                  <a:pt x="0" y="3412373"/>
                </a:lnTo>
                <a:lnTo>
                  <a:pt x="0" y="0"/>
                </a:lnTo>
                <a:close/>
              </a:path>
            </a:pathLst>
          </a:custGeom>
          <a:blipFill>
            <a:blip r:embed="rId2"/>
            <a:stretch>
              <a:fillRect b="-11470"/>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87345" y="971550"/>
            <a:ext cx="16633502" cy="1732396"/>
          </a:xfrm>
          <a:prstGeom prst="rect">
            <a:avLst/>
          </a:prstGeom>
        </p:spPr>
        <p:txBody>
          <a:bodyPr lIns="0" tIns="0" rIns="0" bIns="0" rtlCol="0" anchor="t">
            <a:spAutoFit/>
          </a:bodyPr>
          <a:lstStyle/>
          <a:p>
            <a:pPr algn="ctr">
              <a:lnSpc>
                <a:spcPts val="4578"/>
              </a:lnSpc>
            </a:pPr>
            <a:endParaRPr/>
          </a:p>
          <a:p>
            <a:pPr algn="ctr">
              <a:lnSpc>
                <a:spcPts val="4578"/>
              </a:lnSpc>
            </a:pPr>
            <a:r>
              <a:rPr lang="en-US" sz="3270">
                <a:solidFill>
                  <a:srgbClr val="6B4931"/>
                </a:solidFill>
                <a:latin typeface="Now Bold"/>
              </a:rPr>
              <a:t>13.What is the average number of nights (both weekend and weekday) spent by guests for each room type?</a:t>
            </a:r>
          </a:p>
        </p:txBody>
      </p:sp>
      <p:sp>
        <p:nvSpPr>
          <p:cNvPr id="12" name="TextBox 12"/>
          <p:cNvSpPr txBox="1"/>
          <p:nvPr/>
        </p:nvSpPr>
        <p:spPr>
          <a:xfrm>
            <a:off x="527065" y="2926680"/>
            <a:ext cx="2679397" cy="562726"/>
          </a:xfrm>
          <a:prstGeom prst="rect">
            <a:avLst/>
          </a:prstGeom>
        </p:spPr>
        <p:txBody>
          <a:bodyPr lIns="0" tIns="0" rIns="0" bIns="0" rtlCol="0" anchor="t">
            <a:spAutoFit/>
          </a:bodyPr>
          <a:lstStyle/>
          <a:p>
            <a:pPr algn="ctr">
              <a:lnSpc>
                <a:spcPts val="4578"/>
              </a:lnSpc>
            </a:pPr>
            <a:r>
              <a:rPr lang="en-US" sz="3270">
                <a:solidFill>
                  <a:srgbClr val="6B4931"/>
                </a:solidFill>
                <a:latin typeface="Now Bold"/>
              </a:rPr>
              <a:t>Query</a:t>
            </a:r>
          </a:p>
        </p:txBody>
      </p:sp>
      <p:sp>
        <p:nvSpPr>
          <p:cNvPr id="13" name="TextBox 13"/>
          <p:cNvSpPr txBox="1"/>
          <p:nvPr/>
        </p:nvSpPr>
        <p:spPr>
          <a:xfrm>
            <a:off x="11271370" y="2926680"/>
            <a:ext cx="2679397" cy="562726"/>
          </a:xfrm>
          <a:prstGeom prst="rect">
            <a:avLst/>
          </a:prstGeom>
        </p:spPr>
        <p:txBody>
          <a:bodyPr lIns="0" tIns="0" rIns="0" bIns="0" rtlCol="0" anchor="t">
            <a:spAutoFit/>
          </a:bodyPr>
          <a:lstStyle/>
          <a:p>
            <a:pPr algn="ctr">
              <a:lnSpc>
                <a:spcPts val="4578"/>
              </a:lnSpc>
            </a:pPr>
            <a:r>
              <a:rPr lang="en-US" sz="3270">
                <a:solidFill>
                  <a:srgbClr val="6B4931"/>
                </a:solidFill>
                <a:latin typeface="Now Bold"/>
              </a:rPr>
              <a:t>Output</a:t>
            </a:r>
          </a:p>
        </p:txBody>
      </p:sp>
      <p:sp>
        <p:nvSpPr>
          <p:cNvPr id="14" name="TextBox 14"/>
          <p:cNvSpPr txBox="1"/>
          <p:nvPr/>
        </p:nvSpPr>
        <p:spPr>
          <a:xfrm>
            <a:off x="1028700" y="7037748"/>
            <a:ext cx="2679397" cy="562726"/>
          </a:xfrm>
          <a:prstGeom prst="rect">
            <a:avLst/>
          </a:prstGeom>
        </p:spPr>
        <p:txBody>
          <a:bodyPr lIns="0" tIns="0" rIns="0" bIns="0" rtlCol="0" anchor="t">
            <a:spAutoFit/>
          </a:bodyPr>
          <a:lstStyle/>
          <a:p>
            <a:pPr algn="ctr">
              <a:lnSpc>
                <a:spcPts val="4578"/>
              </a:lnSpc>
            </a:pPr>
            <a:r>
              <a:rPr lang="en-US" sz="3270">
                <a:solidFill>
                  <a:srgbClr val="6B4931"/>
                </a:solidFill>
                <a:latin typeface="Now Bold"/>
              </a:rPr>
              <a:t>Inference</a:t>
            </a:r>
          </a:p>
        </p:txBody>
      </p:sp>
      <p:sp>
        <p:nvSpPr>
          <p:cNvPr id="15" name="TextBox 15"/>
          <p:cNvSpPr txBox="1"/>
          <p:nvPr/>
        </p:nvSpPr>
        <p:spPr>
          <a:xfrm>
            <a:off x="1506377" y="7759048"/>
            <a:ext cx="15795439" cy="1062471"/>
          </a:xfrm>
          <a:prstGeom prst="rect">
            <a:avLst/>
          </a:prstGeom>
        </p:spPr>
        <p:txBody>
          <a:bodyPr lIns="0" tIns="0" rIns="0" bIns="0" rtlCol="0" anchor="t">
            <a:spAutoFit/>
          </a:bodyPr>
          <a:lstStyle/>
          <a:p>
            <a:pPr>
              <a:lnSpc>
                <a:spcPts val="4214"/>
              </a:lnSpc>
            </a:pPr>
            <a:r>
              <a:rPr lang="en-US" sz="3010">
                <a:solidFill>
                  <a:srgbClr val="6B4931"/>
                </a:solidFill>
                <a:latin typeface="Now Bold"/>
              </a:rPr>
              <a:t>Here the average number of nights on both weekend and weekday which are spent by the guests based on the type of the room are extracted.</a:t>
            </a:r>
          </a:p>
        </p:txBody>
      </p:sp>
      <p:pic>
        <p:nvPicPr>
          <p:cNvPr id="9" name="Picture 8">
            <a:extLst>
              <a:ext uri="{FF2B5EF4-FFF2-40B4-BE49-F238E27FC236}">
                <a16:creationId xmlns:a16="http://schemas.microsoft.com/office/drawing/2014/main" id="{BD0B5C2E-BB62-3E46-755B-19F9E9F7CC03}"/>
              </a:ext>
            </a:extLst>
          </p:cNvPr>
          <p:cNvPicPr>
            <a:picLocks noChangeAspect="1"/>
          </p:cNvPicPr>
          <p:nvPr/>
        </p:nvPicPr>
        <p:blipFill>
          <a:blip r:embed="rId3"/>
          <a:stretch>
            <a:fillRect/>
          </a:stretch>
        </p:blipFill>
        <p:spPr>
          <a:xfrm>
            <a:off x="12268200" y="3702783"/>
            <a:ext cx="4780688" cy="3226311"/>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87345" y="971550"/>
            <a:ext cx="16633502" cy="1732396"/>
          </a:xfrm>
          <a:prstGeom prst="rect">
            <a:avLst/>
          </a:prstGeom>
        </p:spPr>
        <p:txBody>
          <a:bodyPr lIns="0" tIns="0" rIns="0" bIns="0" rtlCol="0" anchor="t">
            <a:spAutoFit/>
          </a:bodyPr>
          <a:lstStyle/>
          <a:p>
            <a:pPr algn="ctr">
              <a:lnSpc>
                <a:spcPts val="4578"/>
              </a:lnSpc>
            </a:pPr>
            <a:endParaRPr/>
          </a:p>
          <a:p>
            <a:pPr algn="ctr">
              <a:lnSpc>
                <a:spcPts val="4578"/>
              </a:lnSpc>
            </a:pPr>
            <a:r>
              <a:rPr lang="en-US" sz="3270">
                <a:solidFill>
                  <a:srgbClr val="6B4931"/>
                </a:solidFill>
                <a:latin typeface="Now Bold"/>
              </a:rPr>
              <a:t>14.For reservations involving children, what is the most common room type, and what is the average price for that room type?</a:t>
            </a:r>
          </a:p>
        </p:txBody>
      </p:sp>
      <p:sp>
        <p:nvSpPr>
          <p:cNvPr id="12" name="TextBox 12"/>
          <p:cNvSpPr txBox="1"/>
          <p:nvPr/>
        </p:nvSpPr>
        <p:spPr>
          <a:xfrm>
            <a:off x="527065" y="2926680"/>
            <a:ext cx="2679397" cy="562726"/>
          </a:xfrm>
          <a:prstGeom prst="rect">
            <a:avLst/>
          </a:prstGeom>
        </p:spPr>
        <p:txBody>
          <a:bodyPr lIns="0" tIns="0" rIns="0" bIns="0" rtlCol="0" anchor="t">
            <a:spAutoFit/>
          </a:bodyPr>
          <a:lstStyle/>
          <a:p>
            <a:pPr algn="ctr">
              <a:lnSpc>
                <a:spcPts val="4578"/>
              </a:lnSpc>
            </a:pPr>
            <a:r>
              <a:rPr lang="en-US" sz="3270">
                <a:solidFill>
                  <a:srgbClr val="6B4931"/>
                </a:solidFill>
                <a:latin typeface="Now Bold"/>
              </a:rPr>
              <a:t>Query</a:t>
            </a:r>
          </a:p>
        </p:txBody>
      </p:sp>
      <p:sp>
        <p:nvSpPr>
          <p:cNvPr id="13" name="TextBox 13"/>
          <p:cNvSpPr txBox="1"/>
          <p:nvPr/>
        </p:nvSpPr>
        <p:spPr>
          <a:xfrm>
            <a:off x="11271370" y="2926680"/>
            <a:ext cx="2679397" cy="562726"/>
          </a:xfrm>
          <a:prstGeom prst="rect">
            <a:avLst/>
          </a:prstGeom>
        </p:spPr>
        <p:txBody>
          <a:bodyPr lIns="0" tIns="0" rIns="0" bIns="0" rtlCol="0" anchor="t">
            <a:spAutoFit/>
          </a:bodyPr>
          <a:lstStyle/>
          <a:p>
            <a:pPr algn="ctr">
              <a:lnSpc>
                <a:spcPts val="4578"/>
              </a:lnSpc>
            </a:pPr>
            <a:r>
              <a:rPr lang="en-US" sz="3270">
                <a:solidFill>
                  <a:srgbClr val="6B4931"/>
                </a:solidFill>
                <a:latin typeface="Now Bold"/>
              </a:rPr>
              <a:t>Output</a:t>
            </a:r>
          </a:p>
        </p:txBody>
      </p:sp>
      <p:sp>
        <p:nvSpPr>
          <p:cNvPr id="14" name="TextBox 14"/>
          <p:cNvSpPr txBox="1"/>
          <p:nvPr/>
        </p:nvSpPr>
        <p:spPr>
          <a:xfrm>
            <a:off x="1028700" y="7037748"/>
            <a:ext cx="2679397" cy="562726"/>
          </a:xfrm>
          <a:prstGeom prst="rect">
            <a:avLst/>
          </a:prstGeom>
        </p:spPr>
        <p:txBody>
          <a:bodyPr lIns="0" tIns="0" rIns="0" bIns="0" rtlCol="0" anchor="t">
            <a:spAutoFit/>
          </a:bodyPr>
          <a:lstStyle/>
          <a:p>
            <a:pPr algn="ctr">
              <a:lnSpc>
                <a:spcPts val="4578"/>
              </a:lnSpc>
            </a:pPr>
            <a:r>
              <a:rPr lang="en-US" sz="3270">
                <a:solidFill>
                  <a:srgbClr val="6B4931"/>
                </a:solidFill>
                <a:latin typeface="Now Bold"/>
              </a:rPr>
              <a:t>Inference</a:t>
            </a:r>
          </a:p>
        </p:txBody>
      </p:sp>
      <p:sp>
        <p:nvSpPr>
          <p:cNvPr id="15" name="TextBox 15"/>
          <p:cNvSpPr txBox="1"/>
          <p:nvPr/>
        </p:nvSpPr>
        <p:spPr>
          <a:xfrm>
            <a:off x="1506377" y="7759048"/>
            <a:ext cx="15795439" cy="1062471"/>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The most common room type is ‘</a:t>
            </a:r>
            <a:r>
              <a:rPr lang="en-US" sz="3010" dirty="0" err="1">
                <a:solidFill>
                  <a:srgbClr val="6B4931"/>
                </a:solidFill>
                <a:latin typeface="Now Bold"/>
              </a:rPr>
              <a:t>Room_Type</a:t>
            </a:r>
            <a:r>
              <a:rPr lang="en-US" sz="3010" dirty="0">
                <a:solidFill>
                  <a:srgbClr val="6B4931"/>
                </a:solidFill>
                <a:latin typeface="Now Bold"/>
              </a:rPr>
              <a:t> 7’ and it average price for that room is. This is with respect to the reservations including children.</a:t>
            </a:r>
          </a:p>
        </p:txBody>
      </p:sp>
      <p:pic>
        <p:nvPicPr>
          <p:cNvPr id="8" name="Picture 7">
            <a:extLst>
              <a:ext uri="{FF2B5EF4-FFF2-40B4-BE49-F238E27FC236}">
                <a16:creationId xmlns:a16="http://schemas.microsoft.com/office/drawing/2014/main" id="{2F61F7C0-BB09-66EE-2C1F-BB5E980B523C}"/>
              </a:ext>
            </a:extLst>
          </p:cNvPr>
          <p:cNvPicPr>
            <a:picLocks noChangeAspect="1"/>
          </p:cNvPicPr>
          <p:nvPr/>
        </p:nvPicPr>
        <p:blipFill>
          <a:blip r:embed="rId2"/>
          <a:stretch>
            <a:fillRect/>
          </a:stretch>
        </p:blipFill>
        <p:spPr>
          <a:xfrm>
            <a:off x="12537169" y="3923766"/>
            <a:ext cx="4267200" cy="2873829"/>
          </a:xfrm>
          <a:prstGeom prst="rect">
            <a:avLst/>
          </a:prstGeom>
          <a:ln w="38100">
            <a:solidFill>
              <a:schemeClr val="tx1"/>
            </a:solidFill>
          </a:ln>
        </p:spPr>
      </p:pic>
      <p:pic>
        <p:nvPicPr>
          <p:cNvPr id="16" name="Picture 15">
            <a:extLst>
              <a:ext uri="{FF2B5EF4-FFF2-40B4-BE49-F238E27FC236}">
                <a16:creationId xmlns:a16="http://schemas.microsoft.com/office/drawing/2014/main" id="{B9A2ECDD-E87A-DCD7-53EA-3D8E368C38EB}"/>
              </a:ext>
            </a:extLst>
          </p:cNvPr>
          <p:cNvPicPr>
            <a:picLocks noChangeAspect="1"/>
          </p:cNvPicPr>
          <p:nvPr/>
        </p:nvPicPr>
        <p:blipFill>
          <a:blip r:embed="rId3"/>
          <a:stretch>
            <a:fillRect/>
          </a:stretch>
        </p:blipFill>
        <p:spPr>
          <a:xfrm>
            <a:off x="1923982" y="3725878"/>
            <a:ext cx="8039237" cy="3028832"/>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1022603" y="9553625"/>
            <a:ext cx="23760154" cy="1028700"/>
            <a:chOff x="0" y="0"/>
            <a:chExt cx="6257818" cy="270933"/>
          </a:xfrm>
        </p:grpSpPr>
        <p:sp>
          <p:nvSpPr>
            <p:cNvPr id="3" name="Freeform 3"/>
            <p:cNvSpPr/>
            <p:nvPr/>
          </p:nvSpPr>
          <p:spPr>
            <a:xfrm>
              <a:off x="0" y="0"/>
              <a:ext cx="6257818" cy="270933"/>
            </a:xfrm>
            <a:custGeom>
              <a:avLst/>
              <a:gdLst/>
              <a:ahLst/>
              <a:cxnLst/>
              <a:rect l="l" t="t" r="r" b="b"/>
              <a:pathLst>
                <a:path w="6257818" h="270933">
                  <a:moveTo>
                    <a:pt x="0" y="0"/>
                  </a:moveTo>
                  <a:lnTo>
                    <a:pt x="6257818" y="0"/>
                  </a:lnTo>
                  <a:lnTo>
                    <a:pt x="6257818" y="270933"/>
                  </a:lnTo>
                  <a:lnTo>
                    <a:pt x="0" y="270933"/>
                  </a:lnTo>
                  <a:close/>
                </a:path>
              </a:pathLst>
            </a:custGeom>
            <a:solidFill>
              <a:srgbClr val="6B4931"/>
            </a:solidFill>
          </p:spPr>
        </p:sp>
        <p:sp>
          <p:nvSpPr>
            <p:cNvPr id="4" name="TextBox 4"/>
            <p:cNvSpPr txBox="1"/>
            <p:nvPr/>
          </p:nvSpPr>
          <p:spPr>
            <a:xfrm>
              <a:off x="0" y="-38100"/>
              <a:ext cx="6257818"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75981" y="0"/>
            <a:ext cx="23760154" cy="1373246"/>
            <a:chOff x="0" y="0"/>
            <a:chExt cx="6257818" cy="361678"/>
          </a:xfrm>
        </p:grpSpPr>
        <p:sp>
          <p:nvSpPr>
            <p:cNvPr id="6" name="Freeform 6"/>
            <p:cNvSpPr/>
            <p:nvPr/>
          </p:nvSpPr>
          <p:spPr>
            <a:xfrm>
              <a:off x="0" y="0"/>
              <a:ext cx="6257818" cy="361678"/>
            </a:xfrm>
            <a:custGeom>
              <a:avLst/>
              <a:gdLst/>
              <a:ahLst/>
              <a:cxnLst/>
              <a:rect l="l" t="t" r="r" b="b"/>
              <a:pathLst>
                <a:path w="6257818" h="361678">
                  <a:moveTo>
                    <a:pt x="0" y="0"/>
                  </a:moveTo>
                  <a:lnTo>
                    <a:pt x="6257818" y="0"/>
                  </a:lnTo>
                  <a:lnTo>
                    <a:pt x="6257818" y="361678"/>
                  </a:lnTo>
                  <a:lnTo>
                    <a:pt x="0" y="361678"/>
                  </a:lnTo>
                  <a:close/>
                </a:path>
              </a:pathLst>
            </a:custGeom>
            <a:solidFill>
              <a:srgbClr val="9A9185"/>
            </a:solidFill>
          </p:spPr>
        </p:sp>
        <p:sp>
          <p:nvSpPr>
            <p:cNvPr id="7" name="TextBox 7"/>
            <p:cNvSpPr txBox="1"/>
            <p:nvPr/>
          </p:nvSpPr>
          <p:spPr>
            <a:xfrm>
              <a:off x="0" y="-38100"/>
              <a:ext cx="6257818" cy="39977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87345" y="3965076"/>
            <a:ext cx="10539134" cy="2356848"/>
          </a:xfrm>
          <a:custGeom>
            <a:avLst/>
            <a:gdLst/>
            <a:ahLst/>
            <a:cxnLst/>
            <a:rect l="l" t="t" r="r" b="b"/>
            <a:pathLst>
              <a:path w="10539134" h="2356848">
                <a:moveTo>
                  <a:pt x="0" y="0"/>
                </a:moveTo>
                <a:lnTo>
                  <a:pt x="10539134" y="0"/>
                </a:lnTo>
                <a:lnTo>
                  <a:pt x="10539134" y="2356848"/>
                </a:lnTo>
                <a:lnTo>
                  <a:pt x="0" y="2356848"/>
                </a:lnTo>
                <a:lnTo>
                  <a:pt x="0" y="0"/>
                </a:lnTo>
                <a:close/>
              </a:path>
            </a:pathLst>
          </a:custGeom>
          <a:blipFill>
            <a:blip r:embed="rId2"/>
            <a:stretch>
              <a:fillRect l="-4077" r="-16585" b="-12818"/>
            </a:stretch>
          </a:blipFill>
          <a:ln w="38100" cap="sq">
            <a:solidFill>
              <a:srgbClr val="000000"/>
            </a:solidFill>
            <a:prstDash val="solid"/>
            <a:miter/>
          </a:ln>
        </p:spPr>
      </p:sp>
      <p:sp>
        <p:nvSpPr>
          <p:cNvPr id="10" name="TextBox 10"/>
          <p:cNvSpPr txBox="1"/>
          <p:nvPr/>
        </p:nvSpPr>
        <p:spPr>
          <a:xfrm>
            <a:off x="6366373" y="303070"/>
            <a:ext cx="5429415" cy="833781"/>
          </a:xfrm>
          <a:prstGeom prst="rect">
            <a:avLst/>
          </a:prstGeom>
        </p:spPr>
        <p:txBody>
          <a:bodyPr lIns="0" tIns="0" rIns="0" bIns="0" rtlCol="0" anchor="t">
            <a:spAutoFit/>
          </a:bodyPr>
          <a:lstStyle/>
          <a:p>
            <a:pPr algn="ctr">
              <a:lnSpc>
                <a:spcPts val="6436"/>
              </a:lnSpc>
            </a:pPr>
            <a:r>
              <a:rPr lang="en-US" sz="5960">
                <a:solidFill>
                  <a:srgbClr val="000000"/>
                </a:solidFill>
                <a:latin typeface="Libre Baskerville Bold"/>
              </a:rPr>
              <a:t>Problems </a:t>
            </a:r>
          </a:p>
        </p:txBody>
      </p:sp>
      <p:sp>
        <p:nvSpPr>
          <p:cNvPr id="11" name="TextBox 11"/>
          <p:cNvSpPr txBox="1"/>
          <p:nvPr/>
        </p:nvSpPr>
        <p:spPr>
          <a:xfrm>
            <a:off x="1087345" y="971550"/>
            <a:ext cx="16633502" cy="1732396"/>
          </a:xfrm>
          <a:prstGeom prst="rect">
            <a:avLst/>
          </a:prstGeom>
        </p:spPr>
        <p:txBody>
          <a:bodyPr lIns="0" tIns="0" rIns="0" bIns="0" rtlCol="0" anchor="t">
            <a:spAutoFit/>
          </a:bodyPr>
          <a:lstStyle/>
          <a:p>
            <a:pPr algn="ctr">
              <a:lnSpc>
                <a:spcPts val="4578"/>
              </a:lnSpc>
            </a:pPr>
            <a:endParaRPr/>
          </a:p>
          <a:p>
            <a:pPr algn="ctr">
              <a:lnSpc>
                <a:spcPts val="4578"/>
              </a:lnSpc>
            </a:pPr>
            <a:r>
              <a:rPr lang="en-US" sz="3270">
                <a:solidFill>
                  <a:srgbClr val="6B4931"/>
                </a:solidFill>
                <a:latin typeface="Now Bold"/>
              </a:rPr>
              <a:t>15.Find the market segment type that generates the highest average price per room.</a:t>
            </a:r>
          </a:p>
        </p:txBody>
      </p:sp>
      <p:sp>
        <p:nvSpPr>
          <p:cNvPr id="12" name="TextBox 12"/>
          <p:cNvSpPr txBox="1"/>
          <p:nvPr/>
        </p:nvSpPr>
        <p:spPr>
          <a:xfrm>
            <a:off x="527065" y="2926680"/>
            <a:ext cx="2679397" cy="562726"/>
          </a:xfrm>
          <a:prstGeom prst="rect">
            <a:avLst/>
          </a:prstGeom>
        </p:spPr>
        <p:txBody>
          <a:bodyPr lIns="0" tIns="0" rIns="0" bIns="0" rtlCol="0" anchor="t">
            <a:spAutoFit/>
          </a:bodyPr>
          <a:lstStyle/>
          <a:p>
            <a:pPr algn="ctr">
              <a:lnSpc>
                <a:spcPts val="4578"/>
              </a:lnSpc>
            </a:pPr>
            <a:r>
              <a:rPr lang="en-US" sz="3270">
                <a:solidFill>
                  <a:srgbClr val="6B4931"/>
                </a:solidFill>
                <a:latin typeface="Now Bold"/>
              </a:rPr>
              <a:t>Query</a:t>
            </a:r>
          </a:p>
        </p:txBody>
      </p:sp>
      <p:sp>
        <p:nvSpPr>
          <p:cNvPr id="13" name="TextBox 13"/>
          <p:cNvSpPr txBox="1"/>
          <p:nvPr/>
        </p:nvSpPr>
        <p:spPr>
          <a:xfrm>
            <a:off x="11271370" y="2926680"/>
            <a:ext cx="2679397" cy="562726"/>
          </a:xfrm>
          <a:prstGeom prst="rect">
            <a:avLst/>
          </a:prstGeom>
        </p:spPr>
        <p:txBody>
          <a:bodyPr lIns="0" tIns="0" rIns="0" bIns="0" rtlCol="0" anchor="t">
            <a:spAutoFit/>
          </a:bodyPr>
          <a:lstStyle/>
          <a:p>
            <a:pPr algn="ctr">
              <a:lnSpc>
                <a:spcPts val="4578"/>
              </a:lnSpc>
            </a:pPr>
            <a:r>
              <a:rPr lang="en-US" sz="3270">
                <a:solidFill>
                  <a:srgbClr val="6B4931"/>
                </a:solidFill>
                <a:latin typeface="Now Bold"/>
              </a:rPr>
              <a:t>Output</a:t>
            </a:r>
          </a:p>
        </p:txBody>
      </p:sp>
      <p:sp>
        <p:nvSpPr>
          <p:cNvPr id="14" name="TextBox 14"/>
          <p:cNvSpPr txBox="1"/>
          <p:nvPr/>
        </p:nvSpPr>
        <p:spPr>
          <a:xfrm>
            <a:off x="1028700" y="7037748"/>
            <a:ext cx="2679397" cy="562726"/>
          </a:xfrm>
          <a:prstGeom prst="rect">
            <a:avLst/>
          </a:prstGeom>
        </p:spPr>
        <p:txBody>
          <a:bodyPr lIns="0" tIns="0" rIns="0" bIns="0" rtlCol="0" anchor="t">
            <a:spAutoFit/>
          </a:bodyPr>
          <a:lstStyle/>
          <a:p>
            <a:pPr algn="ctr">
              <a:lnSpc>
                <a:spcPts val="4578"/>
              </a:lnSpc>
            </a:pPr>
            <a:r>
              <a:rPr lang="en-US" sz="3270">
                <a:solidFill>
                  <a:srgbClr val="6B4931"/>
                </a:solidFill>
                <a:latin typeface="Now Bold"/>
              </a:rPr>
              <a:t>Inference</a:t>
            </a:r>
          </a:p>
        </p:txBody>
      </p:sp>
      <p:sp>
        <p:nvSpPr>
          <p:cNvPr id="15" name="TextBox 15"/>
          <p:cNvSpPr txBox="1"/>
          <p:nvPr/>
        </p:nvSpPr>
        <p:spPr>
          <a:xfrm>
            <a:off x="1506377" y="7759048"/>
            <a:ext cx="15795439" cy="1062471"/>
          </a:xfrm>
          <a:prstGeom prst="rect">
            <a:avLst/>
          </a:prstGeom>
        </p:spPr>
        <p:txBody>
          <a:bodyPr lIns="0" tIns="0" rIns="0" bIns="0" rtlCol="0" anchor="t">
            <a:spAutoFit/>
          </a:bodyPr>
          <a:lstStyle/>
          <a:p>
            <a:pPr>
              <a:lnSpc>
                <a:spcPts val="4214"/>
              </a:lnSpc>
            </a:pPr>
            <a:r>
              <a:rPr lang="en-US" sz="3010" dirty="0">
                <a:solidFill>
                  <a:srgbClr val="6B4931"/>
                </a:solidFill>
                <a:latin typeface="Now Bold"/>
              </a:rPr>
              <a:t>The mode of reservation to be made in hotel which generates the highest average price per room is ‘Online’ with its value of 112.455212</a:t>
            </a:r>
          </a:p>
        </p:txBody>
      </p:sp>
      <p:pic>
        <p:nvPicPr>
          <p:cNvPr id="16" name="Picture 15">
            <a:extLst>
              <a:ext uri="{FF2B5EF4-FFF2-40B4-BE49-F238E27FC236}">
                <a16:creationId xmlns:a16="http://schemas.microsoft.com/office/drawing/2014/main" id="{9334E51C-69A8-972F-F69F-7CC2149AF5F3}"/>
              </a:ext>
            </a:extLst>
          </p:cNvPr>
          <p:cNvPicPr>
            <a:picLocks noChangeAspect="1"/>
          </p:cNvPicPr>
          <p:nvPr/>
        </p:nvPicPr>
        <p:blipFill>
          <a:blip r:embed="rId3"/>
          <a:stretch>
            <a:fillRect/>
          </a:stretch>
        </p:blipFill>
        <p:spPr>
          <a:xfrm>
            <a:off x="12115800" y="4011506"/>
            <a:ext cx="5415737" cy="2356848"/>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8264863" y="0"/>
            <a:ext cx="13763944" cy="11308819"/>
            <a:chOff x="0" y="0"/>
            <a:chExt cx="3625072" cy="2978454"/>
          </a:xfrm>
        </p:grpSpPr>
        <p:sp>
          <p:nvSpPr>
            <p:cNvPr id="3" name="Freeform 3"/>
            <p:cNvSpPr/>
            <p:nvPr/>
          </p:nvSpPr>
          <p:spPr>
            <a:xfrm>
              <a:off x="0" y="0"/>
              <a:ext cx="3625072" cy="2978454"/>
            </a:xfrm>
            <a:custGeom>
              <a:avLst/>
              <a:gdLst/>
              <a:ahLst/>
              <a:cxnLst/>
              <a:rect l="l" t="t" r="r" b="b"/>
              <a:pathLst>
                <a:path w="3625072" h="2978454">
                  <a:moveTo>
                    <a:pt x="0" y="0"/>
                  </a:moveTo>
                  <a:lnTo>
                    <a:pt x="3625072" y="0"/>
                  </a:lnTo>
                  <a:lnTo>
                    <a:pt x="3625072" y="2978454"/>
                  </a:lnTo>
                  <a:lnTo>
                    <a:pt x="0" y="2978454"/>
                  </a:lnTo>
                  <a:close/>
                </a:path>
              </a:pathLst>
            </a:custGeom>
            <a:solidFill>
              <a:srgbClr val="9A9185"/>
            </a:solidFill>
          </p:spPr>
        </p:sp>
        <p:sp>
          <p:nvSpPr>
            <p:cNvPr id="4" name="TextBox 4"/>
            <p:cNvSpPr txBox="1"/>
            <p:nvPr/>
          </p:nvSpPr>
          <p:spPr>
            <a:xfrm>
              <a:off x="0" y="-38100"/>
              <a:ext cx="3625072" cy="301655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171884" y="0"/>
            <a:ext cx="9772267" cy="3660122"/>
          </a:xfrm>
          <a:custGeom>
            <a:avLst/>
            <a:gdLst/>
            <a:ahLst/>
            <a:cxnLst/>
            <a:rect l="l" t="t" r="r" b="b"/>
            <a:pathLst>
              <a:path w="9772267" h="3660122">
                <a:moveTo>
                  <a:pt x="0" y="0"/>
                </a:moveTo>
                <a:lnTo>
                  <a:pt x="9772266" y="0"/>
                </a:lnTo>
                <a:lnTo>
                  <a:pt x="9772266" y="3660122"/>
                </a:lnTo>
                <a:lnTo>
                  <a:pt x="0" y="3660122"/>
                </a:lnTo>
                <a:lnTo>
                  <a:pt x="0" y="0"/>
                </a:lnTo>
                <a:close/>
              </a:path>
            </a:pathLst>
          </a:custGeom>
          <a:blipFill>
            <a:blip r:embed="rId2"/>
            <a:stretch>
              <a:fillRect t="-672" b="-2017"/>
            </a:stretch>
          </a:blipFill>
        </p:spPr>
      </p:sp>
      <p:sp>
        <p:nvSpPr>
          <p:cNvPr id="6" name="Freeform 6"/>
          <p:cNvSpPr/>
          <p:nvPr/>
        </p:nvSpPr>
        <p:spPr>
          <a:xfrm>
            <a:off x="9848048" y="6770353"/>
            <a:ext cx="8439952" cy="3516647"/>
          </a:xfrm>
          <a:custGeom>
            <a:avLst/>
            <a:gdLst/>
            <a:ahLst/>
            <a:cxnLst/>
            <a:rect l="l" t="t" r="r" b="b"/>
            <a:pathLst>
              <a:path w="8439952" h="3516647">
                <a:moveTo>
                  <a:pt x="0" y="0"/>
                </a:moveTo>
                <a:lnTo>
                  <a:pt x="8439952" y="0"/>
                </a:lnTo>
                <a:lnTo>
                  <a:pt x="8439952" y="3516647"/>
                </a:lnTo>
                <a:lnTo>
                  <a:pt x="0" y="3516647"/>
                </a:lnTo>
                <a:lnTo>
                  <a:pt x="0" y="0"/>
                </a:lnTo>
                <a:close/>
              </a:path>
            </a:pathLst>
          </a:custGeom>
          <a:blipFill>
            <a:blip r:embed="rId3"/>
            <a:stretch>
              <a:fillRect/>
            </a:stretch>
          </a:blipFill>
        </p:spPr>
      </p:sp>
      <p:sp>
        <p:nvSpPr>
          <p:cNvPr id="7" name="TextBox 7"/>
          <p:cNvSpPr txBox="1"/>
          <p:nvPr/>
        </p:nvSpPr>
        <p:spPr>
          <a:xfrm>
            <a:off x="5916901" y="4092362"/>
            <a:ext cx="5046103" cy="2197526"/>
          </a:xfrm>
          <a:prstGeom prst="rect">
            <a:avLst/>
          </a:prstGeom>
        </p:spPr>
        <p:txBody>
          <a:bodyPr lIns="0" tIns="0" rIns="0" bIns="0" rtlCol="0" anchor="t">
            <a:spAutoFit/>
          </a:bodyPr>
          <a:lstStyle/>
          <a:p>
            <a:pPr algn="ctr">
              <a:lnSpc>
                <a:spcPts val="8580"/>
              </a:lnSpc>
            </a:pPr>
            <a:r>
              <a:rPr lang="en-US" sz="7944">
                <a:solidFill>
                  <a:srgbClr val="000000"/>
                </a:solidFill>
                <a:latin typeface="Libre Baskerville Bold"/>
              </a:rPr>
              <a:t>Thank</a:t>
            </a:r>
          </a:p>
          <a:p>
            <a:pPr algn="ctr">
              <a:lnSpc>
                <a:spcPts val="8580"/>
              </a:lnSpc>
            </a:pPr>
            <a:r>
              <a:rPr lang="en-US" sz="7944">
                <a:solidFill>
                  <a:srgbClr val="000000"/>
                </a:solidFill>
                <a:latin typeface="Libre Baskerville Bold"/>
              </a:rPr>
              <a:t>You!</a:t>
            </a:r>
          </a:p>
        </p:txBody>
      </p:sp>
      <p:grpSp>
        <p:nvGrpSpPr>
          <p:cNvPr id="8" name="Group 8"/>
          <p:cNvGrpSpPr/>
          <p:nvPr/>
        </p:nvGrpSpPr>
        <p:grpSpPr>
          <a:xfrm>
            <a:off x="-7187992" y="5884378"/>
            <a:ext cx="13763944" cy="11308819"/>
            <a:chOff x="0" y="0"/>
            <a:chExt cx="3625072" cy="2978454"/>
          </a:xfrm>
        </p:grpSpPr>
        <p:sp>
          <p:nvSpPr>
            <p:cNvPr id="9" name="Freeform 9"/>
            <p:cNvSpPr/>
            <p:nvPr/>
          </p:nvSpPr>
          <p:spPr>
            <a:xfrm>
              <a:off x="0" y="0"/>
              <a:ext cx="3625072" cy="2978454"/>
            </a:xfrm>
            <a:custGeom>
              <a:avLst/>
              <a:gdLst/>
              <a:ahLst/>
              <a:cxnLst/>
              <a:rect l="l" t="t" r="r" b="b"/>
              <a:pathLst>
                <a:path w="3625072" h="2978454">
                  <a:moveTo>
                    <a:pt x="0" y="0"/>
                  </a:moveTo>
                  <a:lnTo>
                    <a:pt x="3625072" y="0"/>
                  </a:lnTo>
                  <a:lnTo>
                    <a:pt x="3625072" y="2978454"/>
                  </a:lnTo>
                  <a:lnTo>
                    <a:pt x="0" y="2978454"/>
                  </a:lnTo>
                  <a:close/>
                </a:path>
              </a:pathLst>
            </a:custGeom>
            <a:solidFill>
              <a:srgbClr val="6B4931"/>
            </a:solidFill>
          </p:spPr>
        </p:sp>
        <p:sp>
          <p:nvSpPr>
            <p:cNvPr id="10" name="TextBox 10"/>
            <p:cNvSpPr txBox="1"/>
            <p:nvPr/>
          </p:nvSpPr>
          <p:spPr>
            <a:xfrm>
              <a:off x="0" y="-38100"/>
              <a:ext cx="3625072" cy="3016554"/>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963004" y="-7311707"/>
            <a:ext cx="13763944" cy="11308819"/>
            <a:chOff x="0" y="0"/>
            <a:chExt cx="3625072" cy="2978454"/>
          </a:xfrm>
        </p:grpSpPr>
        <p:sp>
          <p:nvSpPr>
            <p:cNvPr id="12" name="Freeform 12"/>
            <p:cNvSpPr/>
            <p:nvPr/>
          </p:nvSpPr>
          <p:spPr>
            <a:xfrm>
              <a:off x="0" y="0"/>
              <a:ext cx="3625072" cy="2978454"/>
            </a:xfrm>
            <a:custGeom>
              <a:avLst/>
              <a:gdLst/>
              <a:ahLst/>
              <a:cxnLst/>
              <a:rect l="l" t="t" r="r" b="b"/>
              <a:pathLst>
                <a:path w="3625072" h="2978454">
                  <a:moveTo>
                    <a:pt x="0" y="0"/>
                  </a:moveTo>
                  <a:lnTo>
                    <a:pt x="3625072" y="0"/>
                  </a:lnTo>
                  <a:lnTo>
                    <a:pt x="3625072" y="2978454"/>
                  </a:lnTo>
                  <a:lnTo>
                    <a:pt x="0" y="2978454"/>
                  </a:lnTo>
                  <a:close/>
                </a:path>
              </a:pathLst>
            </a:custGeom>
            <a:solidFill>
              <a:srgbClr val="6B4931"/>
            </a:solidFill>
          </p:spPr>
        </p:sp>
        <p:sp>
          <p:nvSpPr>
            <p:cNvPr id="13" name="TextBox 13"/>
            <p:cNvSpPr txBox="1"/>
            <p:nvPr/>
          </p:nvSpPr>
          <p:spPr>
            <a:xfrm>
              <a:off x="0" y="-38100"/>
              <a:ext cx="3625072" cy="3016554"/>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0963004" y="62041"/>
            <a:ext cx="7324996" cy="3935071"/>
          </a:xfrm>
          <a:custGeom>
            <a:avLst/>
            <a:gdLst/>
            <a:ahLst/>
            <a:cxnLst/>
            <a:rect l="l" t="t" r="r" b="b"/>
            <a:pathLst>
              <a:path w="7324996" h="3935071">
                <a:moveTo>
                  <a:pt x="0" y="0"/>
                </a:moveTo>
                <a:lnTo>
                  <a:pt x="7324996" y="0"/>
                </a:lnTo>
                <a:lnTo>
                  <a:pt x="7324996" y="3935071"/>
                </a:lnTo>
                <a:lnTo>
                  <a:pt x="0" y="3935071"/>
                </a:lnTo>
                <a:lnTo>
                  <a:pt x="0" y="0"/>
                </a:lnTo>
                <a:close/>
              </a:path>
            </a:pathLst>
          </a:custGeom>
          <a:blipFill>
            <a:blip r:embed="rId4"/>
            <a:stretch>
              <a:fillRect t="-12026" b="-12026"/>
            </a:stretch>
          </a:blipFill>
        </p:spPr>
      </p:sp>
      <p:sp>
        <p:nvSpPr>
          <p:cNvPr id="15" name="Freeform 15"/>
          <p:cNvSpPr/>
          <p:nvPr/>
        </p:nvSpPr>
        <p:spPr>
          <a:xfrm>
            <a:off x="-306020" y="5884378"/>
            <a:ext cx="6881972" cy="4402622"/>
          </a:xfrm>
          <a:custGeom>
            <a:avLst/>
            <a:gdLst/>
            <a:ahLst/>
            <a:cxnLst/>
            <a:rect l="l" t="t" r="r" b="b"/>
            <a:pathLst>
              <a:path w="6881972" h="4402622">
                <a:moveTo>
                  <a:pt x="0" y="0"/>
                </a:moveTo>
                <a:lnTo>
                  <a:pt x="6881972" y="0"/>
                </a:lnTo>
                <a:lnTo>
                  <a:pt x="6881972" y="4402622"/>
                </a:lnTo>
                <a:lnTo>
                  <a:pt x="0" y="4402622"/>
                </a:lnTo>
                <a:lnTo>
                  <a:pt x="0" y="0"/>
                </a:lnTo>
                <a:close/>
              </a:path>
            </a:pathLst>
          </a:custGeom>
          <a:blipFill>
            <a:blip r:embed="rId5"/>
            <a:stretch>
              <a:fillRect l="-5976" r="-5976"/>
            </a:stretch>
          </a:blipFill>
        </p:spPr>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366768" y="0"/>
            <a:ext cx="8653339" cy="10854279"/>
            <a:chOff x="0" y="0"/>
            <a:chExt cx="2279069" cy="2858740"/>
          </a:xfrm>
        </p:grpSpPr>
        <p:sp>
          <p:nvSpPr>
            <p:cNvPr id="3" name="Freeform 3"/>
            <p:cNvSpPr/>
            <p:nvPr/>
          </p:nvSpPr>
          <p:spPr>
            <a:xfrm>
              <a:off x="0" y="0"/>
              <a:ext cx="2279069" cy="2858740"/>
            </a:xfrm>
            <a:custGeom>
              <a:avLst/>
              <a:gdLst/>
              <a:ahLst/>
              <a:cxnLst/>
              <a:rect l="l" t="t" r="r" b="b"/>
              <a:pathLst>
                <a:path w="2279069" h="2858740">
                  <a:moveTo>
                    <a:pt x="0" y="0"/>
                  </a:moveTo>
                  <a:lnTo>
                    <a:pt x="2279069" y="0"/>
                  </a:lnTo>
                  <a:lnTo>
                    <a:pt x="2279069" y="2858740"/>
                  </a:lnTo>
                  <a:lnTo>
                    <a:pt x="0" y="2858740"/>
                  </a:lnTo>
                  <a:close/>
                </a:path>
              </a:pathLst>
            </a:custGeom>
            <a:solidFill>
              <a:srgbClr val="6B4931"/>
            </a:solidFill>
          </p:spPr>
        </p:sp>
        <p:sp>
          <p:nvSpPr>
            <p:cNvPr id="4" name="TextBox 4"/>
            <p:cNvSpPr txBox="1"/>
            <p:nvPr/>
          </p:nvSpPr>
          <p:spPr>
            <a:xfrm>
              <a:off x="0" y="-38100"/>
              <a:ext cx="2279069" cy="289684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240475" y="8133479"/>
            <a:ext cx="2047525" cy="2047525"/>
          </a:xfrm>
          <a:custGeom>
            <a:avLst/>
            <a:gdLst/>
            <a:ahLst/>
            <a:cxnLst/>
            <a:rect l="l" t="t" r="r" b="b"/>
            <a:pathLst>
              <a:path w="2047525" h="2047525">
                <a:moveTo>
                  <a:pt x="0" y="0"/>
                </a:moveTo>
                <a:lnTo>
                  <a:pt x="2047525" y="0"/>
                </a:lnTo>
                <a:lnTo>
                  <a:pt x="2047525" y="2047525"/>
                </a:lnTo>
                <a:lnTo>
                  <a:pt x="0" y="2047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525982" y="7532520"/>
            <a:ext cx="3236654" cy="2904897"/>
          </a:xfrm>
          <a:custGeom>
            <a:avLst/>
            <a:gdLst/>
            <a:ahLst/>
            <a:cxnLst/>
            <a:rect l="l" t="t" r="r" b="b"/>
            <a:pathLst>
              <a:path w="3236654" h="2904897">
                <a:moveTo>
                  <a:pt x="0" y="0"/>
                </a:moveTo>
                <a:lnTo>
                  <a:pt x="3236654" y="0"/>
                </a:lnTo>
                <a:lnTo>
                  <a:pt x="3236654" y="2904897"/>
                </a:lnTo>
                <a:lnTo>
                  <a:pt x="0" y="29048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372658" y="384630"/>
            <a:ext cx="1542683" cy="1288141"/>
          </a:xfrm>
          <a:custGeom>
            <a:avLst/>
            <a:gdLst/>
            <a:ahLst/>
            <a:cxnLst/>
            <a:rect l="l" t="t" r="r" b="b"/>
            <a:pathLst>
              <a:path w="1542683" h="1288141">
                <a:moveTo>
                  <a:pt x="0" y="0"/>
                </a:moveTo>
                <a:lnTo>
                  <a:pt x="1542684" y="0"/>
                </a:lnTo>
                <a:lnTo>
                  <a:pt x="1542684" y="1288140"/>
                </a:lnTo>
                <a:lnTo>
                  <a:pt x="0" y="12881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8682539" y="1114425"/>
            <a:ext cx="9605461" cy="2848717"/>
          </a:xfrm>
          <a:prstGeom prst="rect">
            <a:avLst/>
          </a:prstGeom>
        </p:spPr>
        <p:txBody>
          <a:bodyPr lIns="0" tIns="0" rIns="0" bIns="0" rtlCol="0" anchor="t">
            <a:spAutoFit/>
          </a:bodyPr>
          <a:lstStyle/>
          <a:p>
            <a:pPr algn="ctr">
              <a:lnSpc>
                <a:spcPts val="7477"/>
              </a:lnSpc>
            </a:pPr>
            <a:r>
              <a:rPr lang="en-US" sz="6923">
                <a:solidFill>
                  <a:srgbClr val="6B4931"/>
                </a:solidFill>
                <a:latin typeface="Libre Baskerville"/>
              </a:rPr>
              <a:t>How SQL can be used in Hotel Reservation Analysis</a:t>
            </a:r>
          </a:p>
        </p:txBody>
      </p:sp>
      <p:sp>
        <p:nvSpPr>
          <p:cNvPr id="9" name="TextBox 9"/>
          <p:cNvSpPr txBox="1"/>
          <p:nvPr/>
        </p:nvSpPr>
        <p:spPr>
          <a:xfrm>
            <a:off x="141041" y="168511"/>
            <a:ext cx="7684434" cy="7651341"/>
          </a:xfrm>
          <a:prstGeom prst="rect">
            <a:avLst/>
          </a:prstGeom>
        </p:spPr>
        <p:txBody>
          <a:bodyPr lIns="0" tIns="0" rIns="0" bIns="0" rtlCol="0" anchor="t">
            <a:spAutoFit/>
          </a:bodyPr>
          <a:lstStyle/>
          <a:p>
            <a:pPr marL="536126" lvl="1" indent="-268063" algn="just">
              <a:lnSpc>
                <a:spcPts val="3476"/>
              </a:lnSpc>
              <a:buFont typeface="Arial"/>
              <a:buChar char="•"/>
            </a:pPr>
            <a:r>
              <a:rPr lang="en-US" sz="2483">
                <a:solidFill>
                  <a:srgbClr val="E8DAC0"/>
                </a:solidFill>
                <a:latin typeface="Now Bold"/>
              </a:rPr>
              <a:t>Data Retrieval:</a:t>
            </a:r>
            <a:r>
              <a:rPr lang="en-US" sz="2483">
                <a:solidFill>
                  <a:srgbClr val="E8DAC0"/>
                </a:solidFill>
                <a:latin typeface="Now"/>
              </a:rPr>
              <a:t> SQL queries can retrieve reservation data from the hotel's database, including information such as booking dates, room types, customer details, and payment information.</a:t>
            </a:r>
          </a:p>
          <a:p>
            <a:pPr marL="536126" lvl="1" indent="-268063" algn="just">
              <a:lnSpc>
                <a:spcPts val="3476"/>
              </a:lnSpc>
              <a:buFont typeface="Arial"/>
              <a:buChar char="•"/>
            </a:pPr>
            <a:r>
              <a:rPr lang="en-US" sz="2483">
                <a:solidFill>
                  <a:srgbClr val="E8DAC0"/>
                </a:solidFill>
                <a:latin typeface="Now Bold"/>
              </a:rPr>
              <a:t>Trend Analysis:</a:t>
            </a:r>
            <a:r>
              <a:rPr lang="en-US" sz="2483">
                <a:solidFill>
                  <a:srgbClr val="E8DAC0"/>
                </a:solidFill>
                <a:latin typeface="Now"/>
              </a:rPr>
              <a:t> SQL can be used to analyze booking trends over time, such as identifying peak booking periods, popular room types, and booking channels.</a:t>
            </a:r>
          </a:p>
          <a:p>
            <a:pPr marL="514189" lvl="1" indent="-257094" algn="just">
              <a:lnSpc>
                <a:spcPts val="3334"/>
              </a:lnSpc>
              <a:buFont typeface="Arial"/>
              <a:buChar char="•"/>
            </a:pPr>
            <a:r>
              <a:rPr lang="en-US" sz="2381">
                <a:solidFill>
                  <a:srgbClr val="E8DAC0"/>
                </a:solidFill>
                <a:latin typeface="Now Bold"/>
              </a:rPr>
              <a:t>Pricing Optimization:</a:t>
            </a:r>
            <a:r>
              <a:rPr lang="en-US" sz="2381">
                <a:solidFill>
                  <a:srgbClr val="E8DAC0"/>
                </a:solidFill>
                <a:latin typeface="Now"/>
              </a:rPr>
              <a:t> SQL queries can analyze historical reservation data to adjust pricing strategies based on demand fluctuations, seasonal trends, and competitor analysis.</a:t>
            </a:r>
          </a:p>
          <a:p>
            <a:pPr marL="514189" lvl="1" indent="-257094" algn="just">
              <a:lnSpc>
                <a:spcPts val="3334"/>
              </a:lnSpc>
              <a:buFont typeface="Arial"/>
              <a:buChar char="•"/>
            </a:pPr>
            <a:r>
              <a:rPr lang="en-US" sz="2381">
                <a:solidFill>
                  <a:srgbClr val="E8DAC0"/>
                </a:solidFill>
                <a:latin typeface="Now Bold"/>
              </a:rPr>
              <a:t>Occupancy Forecasting:</a:t>
            </a:r>
            <a:r>
              <a:rPr lang="en-US" sz="2381">
                <a:solidFill>
                  <a:srgbClr val="E8DAC0"/>
                </a:solidFill>
                <a:latin typeface="Now"/>
              </a:rPr>
              <a:t> By analyzing reservation data with SQL, hotels can forecast future occupancy rates, enabling better resource allocation and planning.</a:t>
            </a:r>
          </a:p>
          <a:p>
            <a:pPr algn="just">
              <a:lnSpc>
                <a:spcPts val="3334"/>
              </a:lnSpc>
            </a:pPr>
            <a:endParaRPr lang="en-US" sz="2381">
              <a:solidFill>
                <a:srgbClr val="E8DAC0"/>
              </a:solidFill>
              <a:latin typeface="Now"/>
            </a:endParaRPr>
          </a:p>
        </p:txBody>
      </p:sp>
      <p:sp>
        <p:nvSpPr>
          <p:cNvPr id="10" name="TextBox 10"/>
          <p:cNvSpPr txBox="1"/>
          <p:nvPr/>
        </p:nvSpPr>
        <p:spPr>
          <a:xfrm>
            <a:off x="9144000" y="4303647"/>
            <a:ext cx="8115300" cy="5877357"/>
          </a:xfrm>
          <a:prstGeom prst="rect">
            <a:avLst/>
          </a:prstGeom>
        </p:spPr>
        <p:txBody>
          <a:bodyPr lIns="0" tIns="0" rIns="0" bIns="0" rtlCol="0" anchor="t">
            <a:spAutoFit/>
          </a:bodyPr>
          <a:lstStyle/>
          <a:p>
            <a:pPr>
              <a:lnSpc>
                <a:spcPts val="3336"/>
              </a:lnSpc>
              <a:spcBef>
                <a:spcPct val="0"/>
              </a:spcBef>
            </a:pPr>
            <a:r>
              <a:rPr lang="en-US" sz="2382">
                <a:solidFill>
                  <a:srgbClr val="6B4931"/>
                </a:solidFill>
                <a:latin typeface="Now Bold"/>
              </a:rPr>
              <a:t>5.</a:t>
            </a:r>
            <a:r>
              <a:rPr lang="en-US" sz="2382">
                <a:solidFill>
                  <a:srgbClr val="6B4931"/>
                </a:solidFill>
                <a:latin typeface="Now"/>
              </a:rPr>
              <a:t> </a:t>
            </a:r>
            <a:r>
              <a:rPr lang="en-US" sz="2382">
                <a:solidFill>
                  <a:srgbClr val="6B4931"/>
                </a:solidFill>
                <a:latin typeface="Now Bold"/>
              </a:rPr>
              <a:t>Customer Segmentation: </a:t>
            </a:r>
            <a:r>
              <a:rPr lang="en-US" sz="2382">
                <a:solidFill>
                  <a:srgbClr val="6B4931"/>
                </a:solidFill>
                <a:latin typeface="Now"/>
              </a:rPr>
              <a:t>SQL queries can</a:t>
            </a:r>
          </a:p>
          <a:p>
            <a:pPr>
              <a:lnSpc>
                <a:spcPts val="3336"/>
              </a:lnSpc>
              <a:spcBef>
                <a:spcPct val="0"/>
              </a:spcBef>
            </a:pPr>
            <a:r>
              <a:rPr lang="en-US" sz="2382">
                <a:solidFill>
                  <a:srgbClr val="6B4931"/>
                </a:solidFill>
                <a:latin typeface="Now"/>
              </a:rPr>
              <a:t>    segment customers based on booking behavior,</a:t>
            </a:r>
          </a:p>
          <a:p>
            <a:pPr>
              <a:lnSpc>
                <a:spcPts val="3336"/>
              </a:lnSpc>
              <a:spcBef>
                <a:spcPct val="0"/>
              </a:spcBef>
            </a:pPr>
            <a:r>
              <a:rPr lang="en-US" sz="2382">
                <a:solidFill>
                  <a:srgbClr val="6B4931"/>
                </a:solidFill>
                <a:latin typeface="Now"/>
              </a:rPr>
              <a:t>    demographics, or other criteria, allowing hotels to</a:t>
            </a:r>
          </a:p>
          <a:p>
            <a:pPr>
              <a:lnSpc>
                <a:spcPts val="3336"/>
              </a:lnSpc>
              <a:spcBef>
                <a:spcPct val="0"/>
              </a:spcBef>
            </a:pPr>
            <a:r>
              <a:rPr lang="en-US" sz="2382">
                <a:solidFill>
                  <a:srgbClr val="6B4931"/>
                </a:solidFill>
                <a:latin typeface="Now"/>
              </a:rPr>
              <a:t>    tailor marketing strategies and services</a:t>
            </a:r>
          </a:p>
          <a:p>
            <a:pPr>
              <a:lnSpc>
                <a:spcPts val="3336"/>
              </a:lnSpc>
              <a:spcBef>
                <a:spcPct val="0"/>
              </a:spcBef>
            </a:pPr>
            <a:r>
              <a:rPr lang="en-US" sz="2382">
                <a:solidFill>
                  <a:srgbClr val="6B4931"/>
                </a:solidFill>
                <a:latin typeface="Now"/>
              </a:rPr>
              <a:t>    accordingly.</a:t>
            </a:r>
          </a:p>
          <a:p>
            <a:pPr>
              <a:lnSpc>
                <a:spcPts val="3336"/>
              </a:lnSpc>
              <a:spcBef>
                <a:spcPct val="0"/>
              </a:spcBef>
            </a:pPr>
            <a:r>
              <a:rPr lang="en-US" sz="2382">
                <a:solidFill>
                  <a:srgbClr val="6B4931"/>
                </a:solidFill>
                <a:latin typeface="Now Bold"/>
              </a:rPr>
              <a:t>6. Performance Metrics:</a:t>
            </a:r>
            <a:r>
              <a:rPr lang="en-US" sz="2382">
                <a:solidFill>
                  <a:srgbClr val="6B4931"/>
                </a:solidFill>
                <a:latin typeface="Now"/>
              </a:rPr>
              <a:t> SQL can calculate key</a:t>
            </a:r>
          </a:p>
          <a:p>
            <a:pPr>
              <a:lnSpc>
                <a:spcPts val="3336"/>
              </a:lnSpc>
              <a:spcBef>
                <a:spcPct val="0"/>
              </a:spcBef>
            </a:pPr>
            <a:r>
              <a:rPr lang="en-US" sz="2382">
                <a:solidFill>
                  <a:srgbClr val="6B4931"/>
                </a:solidFill>
                <a:latin typeface="Now"/>
              </a:rPr>
              <a:t>    performance indicators (KPIs) such as average</a:t>
            </a:r>
          </a:p>
          <a:p>
            <a:pPr>
              <a:lnSpc>
                <a:spcPts val="3336"/>
              </a:lnSpc>
              <a:spcBef>
                <a:spcPct val="0"/>
              </a:spcBef>
            </a:pPr>
            <a:r>
              <a:rPr lang="en-US" sz="2382">
                <a:solidFill>
                  <a:srgbClr val="6B4931"/>
                </a:solidFill>
                <a:latin typeface="Now"/>
              </a:rPr>
              <a:t>    daily rate (ADR), revenue per available room</a:t>
            </a:r>
          </a:p>
          <a:p>
            <a:pPr>
              <a:lnSpc>
                <a:spcPts val="3336"/>
              </a:lnSpc>
              <a:spcBef>
                <a:spcPct val="0"/>
              </a:spcBef>
            </a:pPr>
            <a:r>
              <a:rPr lang="en-US" sz="2382">
                <a:solidFill>
                  <a:srgbClr val="6B4931"/>
                </a:solidFill>
                <a:latin typeface="Now"/>
              </a:rPr>
              <a:t>    (RevPAR), and occupancy rate to assess the</a:t>
            </a:r>
          </a:p>
          <a:p>
            <a:pPr>
              <a:lnSpc>
                <a:spcPts val="3336"/>
              </a:lnSpc>
              <a:spcBef>
                <a:spcPct val="0"/>
              </a:spcBef>
            </a:pPr>
            <a:r>
              <a:rPr lang="en-US" sz="2382">
                <a:solidFill>
                  <a:srgbClr val="6B4931"/>
                </a:solidFill>
                <a:latin typeface="Now"/>
              </a:rPr>
              <a:t>     hotel's performance.</a:t>
            </a:r>
          </a:p>
          <a:p>
            <a:pPr algn="just">
              <a:lnSpc>
                <a:spcPts val="3336"/>
              </a:lnSpc>
              <a:spcBef>
                <a:spcPct val="0"/>
              </a:spcBef>
            </a:pPr>
            <a:r>
              <a:rPr lang="en-US" sz="2382">
                <a:solidFill>
                  <a:srgbClr val="6B4931"/>
                </a:solidFill>
                <a:latin typeface="Now Bold"/>
              </a:rPr>
              <a:t>7. Feedback Analysis:</a:t>
            </a:r>
            <a:r>
              <a:rPr lang="en-US" sz="2382">
                <a:solidFill>
                  <a:srgbClr val="6B4931"/>
                </a:solidFill>
                <a:latin typeface="Now"/>
              </a:rPr>
              <a:t> SQL queries can analyze</a:t>
            </a:r>
          </a:p>
          <a:p>
            <a:pPr algn="just">
              <a:lnSpc>
                <a:spcPts val="3336"/>
              </a:lnSpc>
              <a:spcBef>
                <a:spcPct val="0"/>
              </a:spcBef>
            </a:pPr>
            <a:r>
              <a:rPr lang="en-US" sz="2382">
                <a:solidFill>
                  <a:srgbClr val="6B4931"/>
                </a:solidFill>
                <a:latin typeface="Now"/>
              </a:rPr>
              <a:t>    customer feedback data to identify areas for</a:t>
            </a:r>
          </a:p>
          <a:p>
            <a:pPr algn="just">
              <a:lnSpc>
                <a:spcPts val="3336"/>
              </a:lnSpc>
              <a:spcBef>
                <a:spcPct val="0"/>
              </a:spcBef>
            </a:pPr>
            <a:r>
              <a:rPr lang="en-US" sz="2382">
                <a:solidFill>
                  <a:srgbClr val="6B4931"/>
                </a:solidFill>
                <a:latin typeface="Now"/>
              </a:rPr>
              <a:t>    improvement in service delivery, amenities, or</a:t>
            </a:r>
          </a:p>
          <a:p>
            <a:pPr algn="just">
              <a:lnSpc>
                <a:spcPts val="3336"/>
              </a:lnSpc>
              <a:spcBef>
                <a:spcPct val="0"/>
              </a:spcBef>
            </a:pPr>
            <a:r>
              <a:rPr lang="en-US" sz="2382">
                <a:solidFill>
                  <a:srgbClr val="6B4931"/>
                </a:solidFill>
                <a:latin typeface="Now"/>
              </a:rPr>
              <a:t>    facilities.</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697063" y="2576407"/>
            <a:ext cx="11609979" cy="2001054"/>
            <a:chOff x="0" y="0"/>
            <a:chExt cx="3057772" cy="527027"/>
          </a:xfrm>
        </p:grpSpPr>
        <p:sp>
          <p:nvSpPr>
            <p:cNvPr id="3" name="Freeform 3"/>
            <p:cNvSpPr/>
            <p:nvPr/>
          </p:nvSpPr>
          <p:spPr>
            <a:xfrm>
              <a:off x="0" y="0"/>
              <a:ext cx="3057772" cy="527027"/>
            </a:xfrm>
            <a:custGeom>
              <a:avLst/>
              <a:gdLst/>
              <a:ahLst/>
              <a:cxnLst/>
              <a:rect l="l" t="t" r="r" b="b"/>
              <a:pathLst>
                <a:path w="3057772" h="527027">
                  <a:moveTo>
                    <a:pt x="0" y="0"/>
                  </a:moveTo>
                  <a:lnTo>
                    <a:pt x="3057772" y="0"/>
                  </a:lnTo>
                  <a:lnTo>
                    <a:pt x="3057772" y="527027"/>
                  </a:lnTo>
                  <a:lnTo>
                    <a:pt x="0" y="527027"/>
                  </a:lnTo>
                  <a:close/>
                </a:path>
              </a:pathLst>
            </a:custGeom>
            <a:solidFill>
              <a:srgbClr val="6B4931"/>
            </a:solidFill>
          </p:spPr>
        </p:sp>
        <p:sp>
          <p:nvSpPr>
            <p:cNvPr id="4" name="TextBox 4"/>
            <p:cNvSpPr txBox="1"/>
            <p:nvPr/>
          </p:nvSpPr>
          <p:spPr>
            <a:xfrm>
              <a:off x="0" y="-47625"/>
              <a:ext cx="3057772" cy="574652"/>
            </a:xfrm>
            <a:prstGeom prst="rect">
              <a:avLst/>
            </a:prstGeom>
          </p:spPr>
          <p:txBody>
            <a:bodyPr lIns="50800" tIns="50800" rIns="50800" bIns="50800" rtlCol="0" anchor="ctr"/>
            <a:lstStyle/>
            <a:p>
              <a:pPr algn="just">
                <a:lnSpc>
                  <a:spcPts val="3219"/>
                </a:lnSpc>
                <a:spcBef>
                  <a:spcPct val="0"/>
                </a:spcBef>
              </a:pPr>
              <a:r>
                <a:rPr lang="en-US" sz="2299">
                  <a:solidFill>
                    <a:srgbClr val="FFFFFF"/>
                  </a:solidFill>
                  <a:latin typeface="Now"/>
                </a:rPr>
                <a:t>The objective of a hotel reservation analysis project using SQL is to leverage reservation data to optimize pricing strategies, understand booking patterns, and enhance customer experience. </a:t>
              </a:r>
            </a:p>
          </p:txBody>
        </p:sp>
      </p:grpSp>
      <p:grpSp>
        <p:nvGrpSpPr>
          <p:cNvPr id="5" name="Group 5"/>
          <p:cNvGrpSpPr/>
          <p:nvPr/>
        </p:nvGrpSpPr>
        <p:grpSpPr>
          <a:xfrm>
            <a:off x="-697063" y="-410672"/>
            <a:ext cx="1394126" cy="11171539"/>
            <a:chOff x="0" y="0"/>
            <a:chExt cx="367177" cy="2942298"/>
          </a:xfrm>
        </p:grpSpPr>
        <p:sp>
          <p:nvSpPr>
            <p:cNvPr id="6" name="Freeform 6"/>
            <p:cNvSpPr/>
            <p:nvPr/>
          </p:nvSpPr>
          <p:spPr>
            <a:xfrm>
              <a:off x="0" y="0"/>
              <a:ext cx="367177" cy="2942298"/>
            </a:xfrm>
            <a:custGeom>
              <a:avLst/>
              <a:gdLst/>
              <a:ahLst/>
              <a:cxnLst/>
              <a:rect l="l" t="t" r="r" b="b"/>
              <a:pathLst>
                <a:path w="367177" h="2942298">
                  <a:moveTo>
                    <a:pt x="0" y="0"/>
                  </a:moveTo>
                  <a:lnTo>
                    <a:pt x="367177" y="0"/>
                  </a:lnTo>
                  <a:lnTo>
                    <a:pt x="367177" y="2942298"/>
                  </a:lnTo>
                  <a:lnTo>
                    <a:pt x="0" y="2942298"/>
                  </a:lnTo>
                  <a:close/>
                </a:path>
              </a:pathLst>
            </a:custGeom>
            <a:solidFill>
              <a:srgbClr val="9A9185"/>
            </a:solidFill>
          </p:spPr>
        </p:sp>
        <p:sp>
          <p:nvSpPr>
            <p:cNvPr id="7" name="TextBox 7"/>
            <p:cNvSpPr txBox="1"/>
            <p:nvPr/>
          </p:nvSpPr>
          <p:spPr>
            <a:xfrm>
              <a:off x="0" y="-38100"/>
              <a:ext cx="367177" cy="298039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90809" y="7938583"/>
            <a:ext cx="11782252" cy="2001054"/>
            <a:chOff x="0" y="0"/>
            <a:chExt cx="3103145" cy="527027"/>
          </a:xfrm>
        </p:grpSpPr>
        <p:sp>
          <p:nvSpPr>
            <p:cNvPr id="9" name="Freeform 9"/>
            <p:cNvSpPr/>
            <p:nvPr/>
          </p:nvSpPr>
          <p:spPr>
            <a:xfrm>
              <a:off x="0" y="0"/>
              <a:ext cx="3103145" cy="527027"/>
            </a:xfrm>
            <a:custGeom>
              <a:avLst/>
              <a:gdLst/>
              <a:ahLst/>
              <a:cxnLst/>
              <a:rect l="l" t="t" r="r" b="b"/>
              <a:pathLst>
                <a:path w="3103145" h="527027">
                  <a:moveTo>
                    <a:pt x="0" y="0"/>
                  </a:moveTo>
                  <a:lnTo>
                    <a:pt x="3103145" y="0"/>
                  </a:lnTo>
                  <a:lnTo>
                    <a:pt x="3103145" y="527027"/>
                  </a:lnTo>
                  <a:lnTo>
                    <a:pt x="0" y="527027"/>
                  </a:lnTo>
                  <a:close/>
                </a:path>
              </a:pathLst>
            </a:custGeom>
            <a:solidFill>
              <a:srgbClr val="6B4931"/>
            </a:solidFill>
          </p:spPr>
        </p:sp>
        <p:sp>
          <p:nvSpPr>
            <p:cNvPr id="10" name="TextBox 10"/>
            <p:cNvSpPr txBox="1"/>
            <p:nvPr/>
          </p:nvSpPr>
          <p:spPr>
            <a:xfrm>
              <a:off x="0" y="-47625"/>
              <a:ext cx="3103145" cy="574652"/>
            </a:xfrm>
            <a:prstGeom prst="rect">
              <a:avLst/>
            </a:prstGeom>
          </p:spPr>
          <p:txBody>
            <a:bodyPr lIns="50800" tIns="50800" rIns="50800" bIns="50800" rtlCol="0" anchor="ctr"/>
            <a:lstStyle/>
            <a:p>
              <a:pPr algn="just">
                <a:lnSpc>
                  <a:spcPts val="3219"/>
                </a:lnSpc>
                <a:spcBef>
                  <a:spcPct val="0"/>
                </a:spcBef>
              </a:pPr>
              <a:r>
                <a:rPr lang="en-US" sz="2299">
                  <a:solidFill>
                    <a:srgbClr val="FFFFFF"/>
                  </a:solidFill>
                  <a:latin typeface="Now"/>
                </a:rPr>
                <a:t>Additionally, forecasting future demand enables better resource allocation and planning for the hotel, ultimately leading to improved performance and profitability.</a:t>
              </a:r>
            </a:p>
          </p:txBody>
        </p:sp>
      </p:grpSp>
      <p:grpSp>
        <p:nvGrpSpPr>
          <p:cNvPr id="11" name="Group 11"/>
          <p:cNvGrpSpPr/>
          <p:nvPr/>
        </p:nvGrpSpPr>
        <p:grpSpPr>
          <a:xfrm>
            <a:off x="1724446" y="5257495"/>
            <a:ext cx="11609979" cy="2001054"/>
            <a:chOff x="0" y="0"/>
            <a:chExt cx="3057772" cy="527027"/>
          </a:xfrm>
        </p:grpSpPr>
        <p:sp>
          <p:nvSpPr>
            <p:cNvPr id="12" name="Freeform 12"/>
            <p:cNvSpPr/>
            <p:nvPr/>
          </p:nvSpPr>
          <p:spPr>
            <a:xfrm>
              <a:off x="0" y="0"/>
              <a:ext cx="3057772" cy="527027"/>
            </a:xfrm>
            <a:custGeom>
              <a:avLst/>
              <a:gdLst/>
              <a:ahLst/>
              <a:cxnLst/>
              <a:rect l="l" t="t" r="r" b="b"/>
              <a:pathLst>
                <a:path w="3057772" h="527027">
                  <a:moveTo>
                    <a:pt x="0" y="0"/>
                  </a:moveTo>
                  <a:lnTo>
                    <a:pt x="3057772" y="0"/>
                  </a:lnTo>
                  <a:lnTo>
                    <a:pt x="3057772" y="527027"/>
                  </a:lnTo>
                  <a:lnTo>
                    <a:pt x="0" y="527027"/>
                  </a:lnTo>
                  <a:close/>
                </a:path>
              </a:pathLst>
            </a:custGeom>
            <a:solidFill>
              <a:srgbClr val="6B4931"/>
            </a:solidFill>
          </p:spPr>
        </p:sp>
        <p:sp>
          <p:nvSpPr>
            <p:cNvPr id="13" name="TextBox 13"/>
            <p:cNvSpPr txBox="1"/>
            <p:nvPr/>
          </p:nvSpPr>
          <p:spPr>
            <a:xfrm>
              <a:off x="0" y="-47625"/>
              <a:ext cx="3057772" cy="574652"/>
            </a:xfrm>
            <a:prstGeom prst="rect">
              <a:avLst/>
            </a:prstGeom>
          </p:spPr>
          <p:txBody>
            <a:bodyPr lIns="50800" tIns="50800" rIns="50800" bIns="50800" rtlCol="0" anchor="ctr"/>
            <a:lstStyle/>
            <a:p>
              <a:pPr algn="just">
                <a:lnSpc>
                  <a:spcPts val="3219"/>
                </a:lnSpc>
                <a:spcBef>
                  <a:spcPct val="0"/>
                </a:spcBef>
              </a:pPr>
              <a:r>
                <a:rPr lang="en-US" sz="2299">
                  <a:solidFill>
                    <a:srgbClr val="FFFFFF"/>
                  </a:solidFill>
                  <a:latin typeface="Now"/>
                </a:rPr>
                <a:t>By analyzing historical reservation data, the project aims to identify peak booking periods, preferred room types, and popular booking channels. This analysis helps in adjusting pricing based on demand fluctuations, maximizing room occupancy rates, and improving overall customer satisfaction. </a:t>
              </a:r>
            </a:p>
          </p:txBody>
        </p:sp>
      </p:grpSp>
      <p:sp>
        <p:nvSpPr>
          <p:cNvPr id="14" name="Freeform 14"/>
          <p:cNvSpPr/>
          <p:nvPr/>
        </p:nvSpPr>
        <p:spPr>
          <a:xfrm>
            <a:off x="13499774" y="5590968"/>
            <a:ext cx="4626181" cy="4500755"/>
          </a:xfrm>
          <a:custGeom>
            <a:avLst/>
            <a:gdLst/>
            <a:ahLst/>
            <a:cxnLst/>
            <a:rect l="l" t="t" r="r" b="b"/>
            <a:pathLst>
              <a:path w="4626181" h="4500755">
                <a:moveTo>
                  <a:pt x="0" y="0"/>
                </a:moveTo>
                <a:lnTo>
                  <a:pt x="4626180" y="0"/>
                </a:lnTo>
                <a:lnTo>
                  <a:pt x="4626180" y="4500755"/>
                </a:lnTo>
                <a:lnTo>
                  <a:pt x="0" y="4500755"/>
                </a:lnTo>
                <a:lnTo>
                  <a:pt x="0" y="0"/>
                </a:lnTo>
                <a:close/>
              </a:path>
            </a:pathLst>
          </a:custGeom>
          <a:blipFill>
            <a:blip r:embed="rId2"/>
            <a:stretch>
              <a:fillRect b="-8568"/>
            </a:stretch>
          </a:blipFill>
        </p:spPr>
      </p:sp>
      <p:sp>
        <p:nvSpPr>
          <p:cNvPr id="15" name="Freeform 15"/>
          <p:cNvSpPr/>
          <p:nvPr/>
        </p:nvSpPr>
        <p:spPr>
          <a:xfrm>
            <a:off x="12645334" y="118696"/>
            <a:ext cx="5138798" cy="5138798"/>
          </a:xfrm>
          <a:custGeom>
            <a:avLst/>
            <a:gdLst/>
            <a:ahLst/>
            <a:cxnLst/>
            <a:rect l="l" t="t" r="r" b="b"/>
            <a:pathLst>
              <a:path w="5138798" h="5138798">
                <a:moveTo>
                  <a:pt x="0" y="0"/>
                </a:moveTo>
                <a:lnTo>
                  <a:pt x="5138798" y="0"/>
                </a:lnTo>
                <a:lnTo>
                  <a:pt x="5138798" y="5138799"/>
                </a:lnTo>
                <a:lnTo>
                  <a:pt x="0" y="5138799"/>
                </a:lnTo>
                <a:lnTo>
                  <a:pt x="0" y="0"/>
                </a:lnTo>
                <a:close/>
              </a:path>
            </a:pathLst>
          </a:custGeom>
          <a:blipFill>
            <a:blip r:embed="rId3"/>
            <a:stretch>
              <a:fillRect/>
            </a:stretch>
          </a:blipFill>
        </p:spPr>
      </p:sp>
      <p:sp>
        <p:nvSpPr>
          <p:cNvPr id="16" name="TextBox 16"/>
          <p:cNvSpPr txBox="1"/>
          <p:nvPr/>
        </p:nvSpPr>
        <p:spPr>
          <a:xfrm>
            <a:off x="4011970" y="520487"/>
            <a:ext cx="5318456" cy="1111676"/>
          </a:xfrm>
          <a:prstGeom prst="rect">
            <a:avLst/>
          </a:prstGeom>
        </p:spPr>
        <p:txBody>
          <a:bodyPr lIns="0" tIns="0" rIns="0" bIns="0" rtlCol="0" anchor="t">
            <a:spAutoFit/>
          </a:bodyPr>
          <a:lstStyle/>
          <a:p>
            <a:pPr>
              <a:lnSpc>
                <a:spcPts val="8580"/>
              </a:lnSpc>
            </a:pPr>
            <a:r>
              <a:rPr lang="en-US" sz="7944">
                <a:solidFill>
                  <a:srgbClr val="6B4931"/>
                </a:solidFill>
                <a:latin typeface="Libre Baskerville"/>
              </a:rPr>
              <a:t>Objective </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DAC0"/>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8653339" cy="10854279"/>
            <a:chOff x="0" y="0"/>
            <a:chExt cx="2279069" cy="2858740"/>
          </a:xfrm>
        </p:grpSpPr>
        <p:sp>
          <p:nvSpPr>
            <p:cNvPr id="3" name="Freeform 3"/>
            <p:cNvSpPr/>
            <p:nvPr/>
          </p:nvSpPr>
          <p:spPr>
            <a:xfrm>
              <a:off x="0" y="0"/>
              <a:ext cx="2279069" cy="2858740"/>
            </a:xfrm>
            <a:custGeom>
              <a:avLst/>
              <a:gdLst/>
              <a:ahLst/>
              <a:cxnLst/>
              <a:rect l="l" t="t" r="r" b="b"/>
              <a:pathLst>
                <a:path w="2279069" h="2858740">
                  <a:moveTo>
                    <a:pt x="0" y="0"/>
                  </a:moveTo>
                  <a:lnTo>
                    <a:pt x="2279069" y="0"/>
                  </a:lnTo>
                  <a:lnTo>
                    <a:pt x="2279069" y="2858740"/>
                  </a:lnTo>
                  <a:lnTo>
                    <a:pt x="0" y="2858740"/>
                  </a:lnTo>
                  <a:close/>
                </a:path>
              </a:pathLst>
            </a:custGeom>
            <a:solidFill>
              <a:srgbClr val="6B4931"/>
            </a:solidFill>
          </p:spPr>
        </p:sp>
        <p:sp>
          <p:nvSpPr>
            <p:cNvPr id="4" name="TextBox 4"/>
            <p:cNvSpPr txBox="1"/>
            <p:nvPr/>
          </p:nvSpPr>
          <p:spPr>
            <a:xfrm>
              <a:off x="0" y="-38100"/>
              <a:ext cx="2279069" cy="289684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14146" y="5143500"/>
            <a:ext cx="8529854" cy="4798043"/>
          </a:xfrm>
          <a:custGeom>
            <a:avLst/>
            <a:gdLst/>
            <a:ahLst/>
            <a:cxnLst/>
            <a:rect l="l" t="t" r="r" b="b"/>
            <a:pathLst>
              <a:path w="8529854" h="4798043">
                <a:moveTo>
                  <a:pt x="0" y="0"/>
                </a:moveTo>
                <a:lnTo>
                  <a:pt x="8529854" y="0"/>
                </a:lnTo>
                <a:lnTo>
                  <a:pt x="8529854" y="4798043"/>
                </a:lnTo>
                <a:lnTo>
                  <a:pt x="0" y="4798043"/>
                </a:lnTo>
                <a:lnTo>
                  <a:pt x="0" y="0"/>
                </a:lnTo>
                <a:close/>
              </a:path>
            </a:pathLst>
          </a:custGeom>
          <a:blipFill>
            <a:blip r:embed="rId2"/>
            <a:stretch>
              <a:fillRect/>
            </a:stretch>
          </a:blipFill>
        </p:spPr>
      </p:sp>
      <p:sp>
        <p:nvSpPr>
          <p:cNvPr id="6" name="Freeform 6"/>
          <p:cNvSpPr/>
          <p:nvPr/>
        </p:nvSpPr>
        <p:spPr>
          <a:xfrm>
            <a:off x="2124178" y="683031"/>
            <a:ext cx="5509791" cy="4134550"/>
          </a:xfrm>
          <a:custGeom>
            <a:avLst/>
            <a:gdLst/>
            <a:ahLst/>
            <a:cxnLst/>
            <a:rect l="l" t="t" r="r" b="b"/>
            <a:pathLst>
              <a:path w="5509791" h="4134550">
                <a:moveTo>
                  <a:pt x="0" y="0"/>
                </a:moveTo>
                <a:lnTo>
                  <a:pt x="5509790" y="0"/>
                </a:lnTo>
                <a:lnTo>
                  <a:pt x="5509790" y="4134550"/>
                </a:lnTo>
                <a:lnTo>
                  <a:pt x="0" y="4134550"/>
                </a:lnTo>
                <a:lnTo>
                  <a:pt x="0" y="0"/>
                </a:lnTo>
                <a:close/>
              </a:path>
            </a:pathLst>
          </a:custGeom>
          <a:blipFill>
            <a:blip r:embed="rId3"/>
            <a:stretch>
              <a:fillRect t="-14214" b="-19047"/>
            </a:stretch>
          </a:blipFill>
        </p:spPr>
      </p:sp>
      <p:sp>
        <p:nvSpPr>
          <p:cNvPr id="7" name="TextBox 7"/>
          <p:cNvSpPr txBox="1"/>
          <p:nvPr/>
        </p:nvSpPr>
        <p:spPr>
          <a:xfrm>
            <a:off x="10210133" y="353322"/>
            <a:ext cx="6521072" cy="1089690"/>
          </a:xfrm>
          <a:prstGeom prst="rect">
            <a:avLst/>
          </a:prstGeom>
        </p:spPr>
        <p:txBody>
          <a:bodyPr lIns="0" tIns="0" rIns="0" bIns="0" rtlCol="0" anchor="t">
            <a:spAutoFit/>
          </a:bodyPr>
          <a:lstStyle/>
          <a:p>
            <a:pPr algn="ctr">
              <a:lnSpc>
                <a:spcPts val="8372"/>
              </a:lnSpc>
            </a:pPr>
            <a:r>
              <a:rPr lang="en-US" sz="7752">
                <a:solidFill>
                  <a:srgbClr val="E8DAC0"/>
                </a:solidFill>
                <a:latin typeface="Libre Baskerville Bold"/>
              </a:rPr>
              <a:t>Tool Used</a:t>
            </a:r>
          </a:p>
        </p:txBody>
      </p:sp>
      <p:sp>
        <p:nvSpPr>
          <p:cNvPr id="8" name="TextBox 8"/>
          <p:cNvSpPr txBox="1"/>
          <p:nvPr/>
        </p:nvSpPr>
        <p:spPr>
          <a:xfrm>
            <a:off x="9547255" y="1621566"/>
            <a:ext cx="7846829" cy="4742346"/>
          </a:xfrm>
          <a:prstGeom prst="rect">
            <a:avLst/>
          </a:prstGeom>
        </p:spPr>
        <p:txBody>
          <a:bodyPr lIns="0" tIns="0" rIns="0" bIns="0" rtlCol="0" anchor="t">
            <a:spAutoFit/>
          </a:bodyPr>
          <a:lstStyle/>
          <a:p>
            <a:pPr algn="just">
              <a:lnSpc>
                <a:spcPts val="3780"/>
              </a:lnSpc>
            </a:pPr>
            <a:r>
              <a:rPr lang="en-US" sz="2700">
                <a:solidFill>
                  <a:srgbClr val="E8DAC0"/>
                </a:solidFill>
                <a:latin typeface="Now"/>
              </a:rPr>
              <a:t>phpMyAdmin is a free software tool written in </a:t>
            </a:r>
            <a:r>
              <a:rPr lang="en-US" sz="2700" u="sng">
                <a:solidFill>
                  <a:srgbClr val="E8DAC0"/>
                </a:solidFill>
                <a:latin typeface="Now"/>
                <a:hlinkClick r:id="rId4" tooltip="https://php.net/"/>
              </a:rPr>
              <a:t>PHP</a:t>
            </a:r>
            <a:r>
              <a:rPr lang="en-US" sz="2700">
                <a:solidFill>
                  <a:srgbClr val="E8DAC0"/>
                </a:solidFill>
                <a:latin typeface="Now"/>
              </a:rPr>
              <a:t>, intended to handle the administration of </a:t>
            </a:r>
            <a:r>
              <a:rPr lang="en-US" sz="2700" u="sng">
                <a:solidFill>
                  <a:srgbClr val="E8DAC0"/>
                </a:solidFill>
                <a:latin typeface="Now"/>
                <a:hlinkClick r:id="rId5" tooltip="https://www.mysql.com/"/>
              </a:rPr>
              <a:t>MySQL</a:t>
            </a:r>
            <a:r>
              <a:rPr lang="en-US" sz="2700">
                <a:solidFill>
                  <a:srgbClr val="E8DAC0"/>
                </a:solidFill>
                <a:latin typeface="Now"/>
              </a:rPr>
              <a:t> over the Web. phpMyAdmin supports a wide range of operations on MySQL and MariaDB. </a:t>
            </a:r>
          </a:p>
          <a:p>
            <a:pPr algn="just">
              <a:lnSpc>
                <a:spcPts val="3780"/>
              </a:lnSpc>
            </a:pPr>
            <a:r>
              <a:rPr lang="en-US" sz="2700">
                <a:solidFill>
                  <a:srgbClr val="E8DAC0"/>
                </a:solidFill>
                <a:latin typeface="Now"/>
              </a:rPr>
              <a:t>Frequently used operations (managing databases, tables, columns, relations, indexes, users, permissions, etc) can be performed via the user interface, while you still have the ability to directly execute any SQL statement.</a:t>
            </a:r>
          </a:p>
        </p:txBody>
      </p:sp>
      <p:sp>
        <p:nvSpPr>
          <p:cNvPr id="9" name="TextBox 9"/>
          <p:cNvSpPr txBox="1"/>
          <p:nvPr/>
        </p:nvSpPr>
        <p:spPr>
          <a:xfrm>
            <a:off x="9547255" y="6497955"/>
            <a:ext cx="7846829" cy="3789045"/>
          </a:xfrm>
          <a:prstGeom prst="rect">
            <a:avLst/>
          </a:prstGeom>
        </p:spPr>
        <p:txBody>
          <a:bodyPr lIns="0" tIns="0" rIns="0" bIns="0" rtlCol="0" anchor="t">
            <a:spAutoFit/>
          </a:bodyPr>
          <a:lstStyle/>
          <a:p>
            <a:pPr algn="just">
              <a:lnSpc>
                <a:spcPts val="3780"/>
              </a:lnSpc>
            </a:pPr>
            <a:r>
              <a:rPr lang="en-US" sz="2700">
                <a:solidFill>
                  <a:srgbClr val="E8DAC0"/>
                </a:solidFill>
                <a:latin typeface="Now"/>
              </a:rPr>
              <a:t>Users can also execute SQL queries, import and export data, manage server settings, and customize the interface according to their preferences. </a:t>
            </a:r>
          </a:p>
          <a:p>
            <a:pPr algn="just">
              <a:lnSpc>
                <a:spcPts val="3780"/>
              </a:lnSpc>
            </a:pPr>
            <a:r>
              <a:rPr lang="en-US" sz="2700">
                <a:solidFill>
                  <a:srgbClr val="E8DAC0"/>
                </a:solidFill>
                <a:latin typeface="Now"/>
              </a:rPr>
              <a:t>Overall, phpMyAdmin simplifies database management tasks by offering an intuitive and user-friendly interface accessible via a web browser.</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334000" y="76166"/>
            <a:ext cx="8214704" cy="1013155"/>
            <a:chOff x="0" y="0"/>
            <a:chExt cx="2163543" cy="266839"/>
          </a:xfrm>
        </p:grpSpPr>
        <p:sp>
          <p:nvSpPr>
            <p:cNvPr id="4" name="Freeform 4"/>
            <p:cNvSpPr/>
            <p:nvPr/>
          </p:nvSpPr>
          <p:spPr>
            <a:xfrm>
              <a:off x="0" y="0"/>
              <a:ext cx="2163544" cy="266839"/>
            </a:xfrm>
            <a:custGeom>
              <a:avLst/>
              <a:gdLst/>
              <a:ahLst/>
              <a:cxnLst/>
              <a:rect l="l" t="t" r="r" b="b"/>
              <a:pathLst>
                <a:path w="2163544" h="266839">
                  <a:moveTo>
                    <a:pt x="0" y="0"/>
                  </a:moveTo>
                  <a:lnTo>
                    <a:pt x="2163544" y="0"/>
                  </a:lnTo>
                  <a:lnTo>
                    <a:pt x="2163544" y="266839"/>
                  </a:lnTo>
                  <a:lnTo>
                    <a:pt x="0" y="266839"/>
                  </a:lnTo>
                  <a:close/>
                </a:path>
              </a:pathLst>
            </a:custGeom>
            <a:solidFill>
              <a:srgbClr val="6B4931">
                <a:alpha val="71765"/>
              </a:srgbClr>
            </a:solidFill>
          </p:spPr>
        </p:sp>
        <p:sp>
          <p:nvSpPr>
            <p:cNvPr id="5" name="TextBox 5"/>
            <p:cNvSpPr txBox="1"/>
            <p:nvPr/>
          </p:nvSpPr>
          <p:spPr>
            <a:xfrm>
              <a:off x="0" y="-76200"/>
              <a:ext cx="2163543" cy="343039"/>
            </a:xfrm>
            <a:prstGeom prst="rect">
              <a:avLst/>
            </a:prstGeom>
          </p:spPr>
          <p:txBody>
            <a:bodyPr lIns="50800" tIns="50800" rIns="50800" bIns="50800" rtlCol="0" anchor="ctr"/>
            <a:lstStyle/>
            <a:p>
              <a:pPr algn="ctr">
                <a:lnSpc>
                  <a:spcPts val="5599"/>
                </a:lnSpc>
                <a:spcBef>
                  <a:spcPct val="0"/>
                </a:spcBef>
              </a:pPr>
              <a:r>
                <a:rPr lang="en-US" sz="3999">
                  <a:solidFill>
                    <a:srgbClr val="FFFFFF">
                      <a:alpha val="71765"/>
                    </a:srgbClr>
                  </a:solidFill>
                  <a:latin typeface="Open Sans Extra Bold"/>
                </a:rPr>
                <a:t>ABOUT DATASET </a:t>
              </a:r>
            </a:p>
          </p:txBody>
        </p:sp>
      </p:grpSp>
      <p:grpSp>
        <p:nvGrpSpPr>
          <p:cNvPr id="6" name="Group 6"/>
          <p:cNvGrpSpPr/>
          <p:nvPr/>
        </p:nvGrpSpPr>
        <p:grpSpPr>
          <a:xfrm>
            <a:off x="1143000" y="1026209"/>
            <a:ext cx="16252723" cy="9512199"/>
            <a:chOff x="-5703" y="-30750"/>
            <a:chExt cx="4189684" cy="2317311"/>
          </a:xfrm>
        </p:grpSpPr>
        <p:sp>
          <p:nvSpPr>
            <p:cNvPr id="7" name="Freeform 7"/>
            <p:cNvSpPr/>
            <p:nvPr/>
          </p:nvSpPr>
          <p:spPr>
            <a:xfrm>
              <a:off x="0" y="0"/>
              <a:ext cx="4183981" cy="2260161"/>
            </a:xfrm>
            <a:custGeom>
              <a:avLst/>
              <a:gdLst/>
              <a:ahLst/>
              <a:cxnLst/>
              <a:rect l="l" t="t" r="r" b="b"/>
              <a:pathLst>
                <a:path w="4183981" h="2260161">
                  <a:moveTo>
                    <a:pt x="0" y="0"/>
                  </a:moveTo>
                  <a:lnTo>
                    <a:pt x="4183981" y="0"/>
                  </a:lnTo>
                  <a:lnTo>
                    <a:pt x="4183981" y="2260161"/>
                  </a:lnTo>
                  <a:lnTo>
                    <a:pt x="0" y="2260161"/>
                  </a:lnTo>
                  <a:close/>
                </a:path>
              </a:pathLst>
            </a:custGeom>
            <a:solidFill>
              <a:srgbClr val="6B4931">
                <a:alpha val="69804"/>
              </a:srgbClr>
            </a:solidFill>
          </p:spPr>
        </p:sp>
        <p:sp>
          <p:nvSpPr>
            <p:cNvPr id="8" name="TextBox 8"/>
            <p:cNvSpPr txBox="1"/>
            <p:nvPr/>
          </p:nvSpPr>
          <p:spPr>
            <a:xfrm>
              <a:off x="-5703" y="-30750"/>
              <a:ext cx="4183981" cy="2317311"/>
            </a:xfrm>
            <a:prstGeom prst="rect">
              <a:avLst/>
            </a:prstGeom>
          </p:spPr>
          <p:txBody>
            <a:bodyPr lIns="50800" tIns="50800" rIns="50800" bIns="50800" rtlCol="0" anchor="ctr"/>
            <a:lstStyle/>
            <a:p>
              <a:pPr>
                <a:lnSpc>
                  <a:spcPts val="4199"/>
                </a:lnSpc>
              </a:pPr>
              <a:r>
                <a:rPr lang="en-US" sz="2999" dirty="0">
                  <a:solidFill>
                    <a:srgbClr val="E8DAC0">
                      <a:alpha val="69804"/>
                    </a:srgbClr>
                  </a:solidFill>
                  <a:latin typeface="Now"/>
                </a:rPr>
                <a:t>The dataset name is Hotel Reservation. The dataset consists of 12 columns and 700 rows. The dataset consists of following attributes:</a:t>
              </a:r>
            </a:p>
            <a:p>
              <a:pPr marL="647694" lvl="1" indent="-323847">
                <a:lnSpc>
                  <a:spcPts val="4199"/>
                </a:lnSpc>
                <a:buFont typeface="Arial"/>
                <a:buChar char="•"/>
              </a:pPr>
              <a:r>
                <a:rPr lang="en-US" sz="2999" dirty="0" err="1">
                  <a:solidFill>
                    <a:srgbClr val="E8DAC0">
                      <a:alpha val="69804"/>
                    </a:srgbClr>
                  </a:solidFill>
                  <a:latin typeface="Now Bold"/>
                </a:rPr>
                <a:t>Booking_ID</a:t>
              </a:r>
              <a:r>
                <a:rPr lang="en-US" sz="2999" dirty="0">
                  <a:solidFill>
                    <a:srgbClr val="E8DAC0">
                      <a:alpha val="69804"/>
                    </a:srgbClr>
                  </a:solidFill>
                  <a:latin typeface="Now Bold"/>
                </a:rPr>
                <a:t>:</a:t>
              </a:r>
              <a:r>
                <a:rPr lang="en-US" sz="2999" dirty="0">
                  <a:solidFill>
                    <a:srgbClr val="E8DAC0">
                      <a:alpha val="69804"/>
                    </a:srgbClr>
                  </a:solidFill>
                  <a:latin typeface="Now"/>
                </a:rPr>
                <a:t> A unique identifier for each hotel reservation.</a:t>
              </a:r>
            </a:p>
            <a:p>
              <a:pPr marL="647694" lvl="1" indent="-323847">
                <a:lnSpc>
                  <a:spcPts val="4199"/>
                </a:lnSpc>
                <a:buFont typeface="Arial"/>
                <a:buChar char="•"/>
              </a:pPr>
              <a:r>
                <a:rPr lang="en-US" sz="2999" dirty="0" err="1">
                  <a:solidFill>
                    <a:srgbClr val="E8DAC0">
                      <a:alpha val="69804"/>
                    </a:srgbClr>
                  </a:solidFill>
                  <a:latin typeface="Now Bold"/>
                </a:rPr>
                <a:t>no_of_adults</a:t>
              </a:r>
              <a:r>
                <a:rPr lang="en-US" sz="2999" dirty="0">
                  <a:solidFill>
                    <a:srgbClr val="E8DAC0">
                      <a:alpha val="69804"/>
                    </a:srgbClr>
                  </a:solidFill>
                  <a:latin typeface="Now Bold"/>
                </a:rPr>
                <a:t>: </a:t>
              </a:r>
              <a:r>
                <a:rPr lang="en-US" sz="2999" dirty="0">
                  <a:solidFill>
                    <a:srgbClr val="E8DAC0">
                      <a:alpha val="69804"/>
                    </a:srgbClr>
                  </a:solidFill>
                  <a:latin typeface="Now"/>
                </a:rPr>
                <a:t>The number of adults in the reservation.</a:t>
              </a:r>
            </a:p>
            <a:p>
              <a:pPr marL="647694" lvl="1" indent="-323847">
                <a:lnSpc>
                  <a:spcPts val="4199"/>
                </a:lnSpc>
                <a:buFont typeface="Arial"/>
                <a:buChar char="•"/>
              </a:pPr>
              <a:r>
                <a:rPr lang="en-US" sz="2999" dirty="0" err="1">
                  <a:solidFill>
                    <a:srgbClr val="E8DAC0">
                      <a:alpha val="69804"/>
                    </a:srgbClr>
                  </a:solidFill>
                  <a:latin typeface="Now Bold"/>
                </a:rPr>
                <a:t>no_of_children</a:t>
              </a:r>
              <a:r>
                <a:rPr lang="en-US" sz="2999" dirty="0">
                  <a:solidFill>
                    <a:srgbClr val="E8DAC0">
                      <a:alpha val="69804"/>
                    </a:srgbClr>
                  </a:solidFill>
                  <a:latin typeface="Now Bold"/>
                </a:rPr>
                <a:t>:</a:t>
              </a:r>
              <a:r>
                <a:rPr lang="en-US" sz="2999" dirty="0">
                  <a:solidFill>
                    <a:srgbClr val="E8DAC0">
                      <a:alpha val="69804"/>
                    </a:srgbClr>
                  </a:solidFill>
                  <a:latin typeface="Now"/>
                </a:rPr>
                <a:t> The number of children in the reservation.</a:t>
              </a:r>
            </a:p>
            <a:p>
              <a:pPr marL="647694" lvl="1" indent="-323847">
                <a:lnSpc>
                  <a:spcPts val="4199"/>
                </a:lnSpc>
                <a:buFont typeface="Arial"/>
                <a:buChar char="•"/>
              </a:pPr>
              <a:r>
                <a:rPr lang="en-US" sz="2999" dirty="0" err="1">
                  <a:solidFill>
                    <a:srgbClr val="E8DAC0">
                      <a:alpha val="69804"/>
                    </a:srgbClr>
                  </a:solidFill>
                  <a:latin typeface="Now Bold"/>
                </a:rPr>
                <a:t>no_of_weekend_nights</a:t>
              </a:r>
              <a:r>
                <a:rPr lang="en-US" sz="2999" dirty="0">
                  <a:solidFill>
                    <a:srgbClr val="E8DAC0">
                      <a:alpha val="69804"/>
                    </a:srgbClr>
                  </a:solidFill>
                  <a:latin typeface="Now Bold"/>
                </a:rPr>
                <a:t>:</a:t>
              </a:r>
              <a:r>
                <a:rPr lang="en-US" sz="2999" dirty="0">
                  <a:solidFill>
                    <a:srgbClr val="E8DAC0">
                      <a:alpha val="69804"/>
                    </a:srgbClr>
                  </a:solidFill>
                  <a:latin typeface="Now"/>
                </a:rPr>
                <a:t> The number of nights in the reservation that fall on weekends.</a:t>
              </a:r>
            </a:p>
            <a:p>
              <a:pPr marL="647694" lvl="1" indent="-323847">
                <a:lnSpc>
                  <a:spcPts val="4199"/>
                </a:lnSpc>
                <a:buFont typeface="Arial"/>
                <a:buChar char="•"/>
              </a:pPr>
              <a:r>
                <a:rPr lang="en-US" sz="2999" dirty="0" err="1">
                  <a:solidFill>
                    <a:srgbClr val="E8DAC0">
                      <a:alpha val="69804"/>
                    </a:srgbClr>
                  </a:solidFill>
                  <a:latin typeface="Now Bold"/>
                </a:rPr>
                <a:t>no_of_week_nights</a:t>
              </a:r>
              <a:r>
                <a:rPr lang="en-US" sz="2999" dirty="0">
                  <a:solidFill>
                    <a:srgbClr val="E8DAC0">
                      <a:alpha val="69804"/>
                    </a:srgbClr>
                  </a:solidFill>
                  <a:latin typeface="Now Bold"/>
                </a:rPr>
                <a:t>:</a:t>
              </a:r>
              <a:r>
                <a:rPr lang="en-US" sz="2999" dirty="0">
                  <a:solidFill>
                    <a:srgbClr val="E8DAC0">
                      <a:alpha val="69804"/>
                    </a:srgbClr>
                  </a:solidFill>
                  <a:latin typeface="Now"/>
                </a:rPr>
                <a:t> The number of nights in the reservation that fall on weekdays.</a:t>
              </a:r>
            </a:p>
            <a:p>
              <a:pPr marL="647694" lvl="1" indent="-323847">
                <a:lnSpc>
                  <a:spcPts val="4199"/>
                </a:lnSpc>
                <a:buFont typeface="Arial"/>
                <a:buChar char="•"/>
              </a:pPr>
              <a:r>
                <a:rPr lang="en-US" sz="2999" dirty="0" err="1">
                  <a:solidFill>
                    <a:srgbClr val="E8DAC0">
                      <a:alpha val="69804"/>
                    </a:srgbClr>
                  </a:solidFill>
                  <a:latin typeface="Now Bold"/>
                </a:rPr>
                <a:t>type_of_meal_plan</a:t>
              </a:r>
              <a:r>
                <a:rPr lang="en-US" sz="2999" dirty="0">
                  <a:solidFill>
                    <a:srgbClr val="E8DAC0">
                      <a:alpha val="69804"/>
                    </a:srgbClr>
                  </a:solidFill>
                  <a:latin typeface="Now Bold"/>
                </a:rPr>
                <a:t>:</a:t>
              </a:r>
              <a:r>
                <a:rPr lang="en-US" sz="2999" dirty="0">
                  <a:solidFill>
                    <a:srgbClr val="E8DAC0">
                      <a:alpha val="69804"/>
                    </a:srgbClr>
                  </a:solidFill>
                  <a:latin typeface="Now"/>
                </a:rPr>
                <a:t> The meal plan chosen by the guests.</a:t>
              </a:r>
            </a:p>
            <a:p>
              <a:pPr marL="647694" lvl="1" indent="-323847">
                <a:lnSpc>
                  <a:spcPts val="4199"/>
                </a:lnSpc>
                <a:buFont typeface="Arial"/>
                <a:buChar char="•"/>
              </a:pPr>
              <a:r>
                <a:rPr lang="en-US" sz="2999" dirty="0" err="1">
                  <a:solidFill>
                    <a:srgbClr val="E8DAC0">
                      <a:alpha val="69804"/>
                    </a:srgbClr>
                  </a:solidFill>
                  <a:latin typeface="Now Bold"/>
                </a:rPr>
                <a:t>room_type_reserved</a:t>
              </a:r>
              <a:r>
                <a:rPr lang="en-US" sz="2999" dirty="0">
                  <a:solidFill>
                    <a:srgbClr val="E8DAC0">
                      <a:alpha val="69804"/>
                    </a:srgbClr>
                  </a:solidFill>
                  <a:latin typeface="Now Bold"/>
                </a:rPr>
                <a:t>:</a:t>
              </a:r>
              <a:r>
                <a:rPr lang="en-US" sz="2999" dirty="0">
                  <a:solidFill>
                    <a:srgbClr val="E8DAC0">
                      <a:alpha val="69804"/>
                    </a:srgbClr>
                  </a:solidFill>
                  <a:latin typeface="Now"/>
                </a:rPr>
                <a:t> The type of room reserved by the guests.</a:t>
              </a:r>
            </a:p>
            <a:p>
              <a:pPr marL="647694" lvl="1" indent="-323847">
                <a:lnSpc>
                  <a:spcPts val="4199"/>
                </a:lnSpc>
                <a:buFont typeface="Arial"/>
                <a:buChar char="•"/>
              </a:pPr>
              <a:r>
                <a:rPr lang="en-US" sz="2999" dirty="0" err="1">
                  <a:solidFill>
                    <a:srgbClr val="E8DAC0">
                      <a:alpha val="69804"/>
                    </a:srgbClr>
                  </a:solidFill>
                  <a:latin typeface="Now Bold"/>
                </a:rPr>
                <a:t>lead_time</a:t>
              </a:r>
              <a:r>
                <a:rPr lang="en-US" sz="2999" dirty="0">
                  <a:solidFill>
                    <a:srgbClr val="E8DAC0">
                      <a:alpha val="69804"/>
                    </a:srgbClr>
                  </a:solidFill>
                  <a:latin typeface="Now Bold"/>
                </a:rPr>
                <a:t>:</a:t>
              </a:r>
              <a:r>
                <a:rPr lang="en-US" sz="2999" dirty="0">
                  <a:solidFill>
                    <a:srgbClr val="E8DAC0">
                      <a:alpha val="69804"/>
                    </a:srgbClr>
                  </a:solidFill>
                  <a:latin typeface="Now"/>
                </a:rPr>
                <a:t> The number of days between booking and arrival.</a:t>
              </a:r>
            </a:p>
            <a:p>
              <a:pPr marL="647694" lvl="1" indent="-323847">
                <a:lnSpc>
                  <a:spcPts val="4199"/>
                </a:lnSpc>
                <a:buFont typeface="Arial"/>
                <a:buChar char="•"/>
              </a:pPr>
              <a:r>
                <a:rPr lang="en-US" sz="2999" dirty="0" err="1">
                  <a:solidFill>
                    <a:srgbClr val="E8DAC0">
                      <a:alpha val="69804"/>
                    </a:srgbClr>
                  </a:solidFill>
                  <a:latin typeface="Now Bold"/>
                </a:rPr>
                <a:t>arrival_date</a:t>
              </a:r>
              <a:r>
                <a:rPr lang="en-US" sz="2999" dirty="0">
                  <a:solidFill>
                    <a:srgbClr val="E8DAC0">
                      <a:alpha val="69804"/>
                    </a:srgbClr>
                  </a:solidFill>
                  <a:latin typeface="Now Bold"/>
                </a:rPr>
                <a:t>:</a:t>
              </a:r>
              <a:r>
                <a:rPr lang="en-US" sz="2999" dirty="0">
                  <a:solidFill>
                    <a:srgbClr val="E8DAC0">
                      <a:alpha val="69804"/>
                    </a:srgbClr>
                  </a:solidFill>
                  <a:latin typeface="Now"/>
                </a:rPr>
                <a:t> The </a:t>
              </a:r>
              <a:r>
                <a:rPr lang="en-US" sz="2999" dirty="0">
                  <a:solidFill>
                    <a:srgbClr val="E8DAC0">
                      <a:alpha val="69804"/>
                    </a:srgbClr>
                  </a:solidFill>
                  <a:latin typeface="MS Gothic" panose="020B0609070205080204" pitchFamily="49" charset="-128"/>
                  <a:ea typeface="MS Gothic" panose="020B0609070205080204" pitchFamily="49" charset="-128"/>
                </a:rPr>
                <a:t>date</a:t>
              </a:r>
              <a:r>
                <a:rPr lang="en-US" sz="2999" dirty="0">
                  <a:solidFill>
                    <a:srgbClr val="E8DAC0">
                      <a:alpha val="69804"/>
                    </a:srgbClr>
                  </a:solidFill>
                  <a:latin typeface="Now"/>
                </a:rPr>
                <a:t> of arrival.</a:t>
              </a:r>
            </a:p>
            <a:p>
              <a:pPr marL="647694" lvl="1" indent="-323847">
                <a:lnSpc>
                  <a:spcPts val="4199"/>
                </a:lnSpc>
                <a:buFont typeface="Arial"/>
                <a:buChar char="•"/>
              </a:pPr>
              <a:r>
                <a:rPr lang="en-US" sz="2999" dirty="0" err="1">
                  <a:solidFill>
                    <a:srgbClr val="E8DAC0">
                      <a:alpha val="69804"/>
                    </a:srgbClr>
                  </a:solidFill>
                  <a:latin typeface="Now Bold"/>
                </a:rPr>
                <a:t>market_segment_type</a:t>
              </a:r>
              <a:r>
                <a:rPr lang="en-US" sz="2999" dirty="0">
                  <a:solidFill>
                    <a:srgbClr val="E8DAC0">
                      <a:alpha val="69804"/>
                    </a:srgbClr>
                  </a:solidFill>
                  <a:latin typeface="Now Bold"/>
                </a:rPr>
                <a:t>:</a:t>
              </a:r>
              <a:r>
                <a:rPr lang="en-US" sz="2999" dirty="0">
                  <a:solidFill>
                    <a:srgbClr val="E8DAC0">
                      <a:alpha val="69804"/>
                    </a:srgbClr>
                  </a:solidFill>
                  <a:latin typeface="Now"/>
                </a:rPr>
                <a:t> The market segment to which the reservation belongs.</a:t>
              </a:r>
            </a:p>
            <a:p>
              <a:pPr marL="647694" lvl="1" indent="-323847">
                <a:lnSpc>
                  <a:spcPts val="4199"/>
                </a:lnSpc>
                <a:buFont typeface="Arial"/>
                <a:buChar char="•"/>
              </a:pPr>
              <a:r>
                <a:rPr lang="en-US" sz="2999" dirty="0" err="1">
                  <a:solidFill>
                    <a:srgbClr val="E8DAC0">
                      <a:alpha val="69804"/>
                    </a:srgbClr>
                  </a:solidFill>
                  <a:latin typeface="Now Bold"/>
                </a:rPr>
                <a:t>avg_price_per_room</a:t>
              </a:r>
              <a:r>
                <a:rPr lang="en-US" sz="2999" dirty="0">
                  <a:solidFill>
                    <a:srgbClr val="E8DAC0">
                      <a:alpha val="69804"/>
                    </a:srgbClr>
                  </a:solidFill>
                  <a:latin typeface="Now Bold"/>
                </a:rPr>
                <a:t>:</a:t>
              </a:r>
              <a:r>
                <a:rPr lang="en-US" sz="2999" dirty="0">
                  <a:solidFill>
                    <a:srgbClr val="E8DAC0">
                      <a:alpha val="69804"/>
                    </a:srgbClr>
                  </a:solidFill>
                  <a:latin typeface="Now"/>
                </a:rPr>
                <a:t> The average price per room in the reservation.</a:t>
              </a:r>
            </a:p>
            <a:p>
              <a:pPr marL="647694" lvl="1" indent="-323847">
                <a:lnSpc>
                  <a:spcPts val="4199"/>
                </a:lnSpc>
                <a:buFont typeface="Arial"/>
                <a:buChar char="•"/>
              </a:pPr>
              <a:r>
                <a:rPr lang="en-US" sz="2999" dirty="0" err="1">
                  <a:solidFill>
                    <a:srgbClr val="E8DAC0">
                      <a:alpha val="69804"/>
                    </a:srgbClr>
                  </a:solidFill>
                  <a:latin typeface="Now Bold"/>
                </a:rPr>
                <a:t>booking_status</a:t>
              </a:r>
              <a:r>
                <a:rPr lang="en-US" sz="2999" dirty="0">
                  <a:solidFill>
                    <a:srgbClr val="E8DAC0">
                      <a:alpha val="69804"/>
                    </a:srgbClr>
                  </a:solidFill>
                  <a:latin typeface="Now Bold"/>
                </a:rPr>
                <a:t>:</a:t>
              </a:r>
              <a:r>
                <a:rPr lang="en-US" sz="2999" dirty="0">
                  <a:solidFill>
                    <a:srgbClr val="E8DAC0">
                      <a:alpha val="69804"/>
                    </a:srgbClr>
                  </a:solidFill>
                  <a:latin typeface="Now"/>
                </a:rPr>
                <a:t> The status of the booking.</a:t>
              </a: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537343" y="251408"/>
            <a:ext cx="8214704" cy="1013155"/>
            <a:chOff x="0" y="0"/>
            <a:chExt cx="2163543" cy="266839"/>
          </a:xfrm>
        </p:grpSpPr>
        <p:sp>
          <p:nvSpPr>
            <p:cNvPr id="4" name="Freeform 4"/>
            <p:cNvSpPr/>
            <p:nvPr/>
          </p:nvSpPr>
          <p:spPr>
            <a:xfrm>
              <a:off x="0" y="0"/>
              <a:ext cx="2163544" cy="266839"/>
            </a:xfrm>
            <a:custGeom>
              <a:avLst/>
              <a:gdLst/>
              <a:ahLst/>
              <a:cxnLst/>
              <a:rect l="l" t="t" r="r" b="b"/>
              <a:pathLst>
                <a:path w="2163544" h="266839">
                  <a:moveTo>
                    <a:pt x="0" y="0"/>
                  </a:moveTo>
                  <a:lnTo>
                    <a:pt x="2163544" y="0"/>
                  </a:lnTo>
                  <a:lnTo>
                    <a:pt x="2163544" y="266839"/>
                  </a:lnTo>
                  <a:lnTo>
                    <a:pt x="0" y="266839"/>
                  </a:lnTo>
                  <a:close/>
                </a:path>
              </a:pathLst>
            </a:custGeom>
            <a:solidFill>
              <a:srgbClr val="6B4931">
                <a:alpha val="71765"/>
              </a:srgbClr>
            </a:solidFill>
          </p:spPr>
        </p:sp>
        <p:sp>
          <p:nvSpPr>
            <p:cNvPr id="5" name="TextBox 5"/>
            <p:cNvSpPr txBox="1"/>
            <p:nvPr/>
          </p:nvSpPr>
          <p:spPr>
            <a:xfrm>
              <a:off x="0" y="-76200"/>
              <a:ext cx="2163543" cy="343039"/>
            </a:xfrm>
            <a:prstGeom prst="rect">
              <a:avLst/>
            </a:prstGeom>
          </p:spPr>
          <p:txBody>
            <a:bodyPr lIns="50800" tIns="50800" rIns="50800" bIns="50800" rtlCol="0" anchor="ctr"/>
            <a:lstStyle/>
            <a:p>
              <a:pPr algn="ctr">
                <a:lnSpc>
                  <a:spcPts val="5599"/>
                </a:lnSpc>
                <a:spcBef>
                  <a:spcPct val="0"/>
                </a:spcBef>
              </a:pPr>
              <a:r>
                <a:rPr lang="en-US" sz="3999">
                  <a:solidFill>
                    <a:srgbClr val="FFFFFF">
                      <a:alpha val="71765"/>
                    </a:srgbClr>
                  </a:solidFill>
                  <a:latin typeface="Open Sans Extra Bold"/>
                </a:rPr>
                <a:t>TASKS TO PERFORMED</a:t>
              </a:r>
            </a:p>
          </p:txBody>
        </p:sp>
      </p:grpSp>
      <p:grpSp>
        <p:nvGrpSpPr>
          <p:cNvPr id="6" name="Group 6"/>
          <p:cNvGrpSpPr/>
          <p:nvPr/>
        </p:nvGrpSpPr>
        <p:grpSpPr>
          <a:xfrm>
            <a:off x="1563746" y="1450324"/>
            <a:ext cx="15886054" cy="9059816"/>
            <a:chOff x="0" y="0"/>
            <a:chExt cx="4183981" cy="2386124"/>
          </a:xfrm>
        </p:grpSpPr>
        <p:sp>
          <p:nvSpPr>
            <p:cNvPr id="7" name="Freeform 7"/>
            <p:cNvSpPr/>
            <p:nvPr/>
          </p:nvSpPr>
          <p:spPr>
            <a:xfrm>
              <a:off x="0" y="0"/>
              <a:ext cx="4183981" cy="2386125"/>
            </a:xfrm>
            <a:custGeom>
              <a:avLst/>
              <a:gdLst/>
              <a:ahLst/>
              <a:cxnLst/>
              <a:rect l="l" t="t" r="r" b="b"/>
              <a:pathLst>
                <a:path w="4183981" h="2386125">
                  <a:moveTo>
                    <a:pt x="0" y="0"/>
                  </a:moveTo>
                  <a:lnTo>
                    <a:pt x="4183981" y="0"/>
                  </a:lnTo>
                  <a:lnTo>
                    <a:pt x="4183981" y="2386125"/>
                  </a:lnTo>
                  <a:lnTo>
                    <a:pt x="0" y="2386125"/>
                  </a:lnTo>
                  <a:close/>
                </a:path>
              </a:pathLst>
            </a:custGeom>
            <a:solidFill>
              <a:srgbClr val="6B4931">
                <a:alpha val="69804"/>
              </a:srgbClr>
            </a:solidFill>
          </p:spPr>
        </p:sp>
        <p:sp>
          <p:nvSpPr>
            <p:cNvPr id="8" name="TextBox 8"/>
            <p:cNvSpPr txBox="1"/>
            <p:nvPr/>
          </p:nvSpPr>
          <p:spPr>
            <a:xfrm>
              <a:off x="0" y="-47625"/>
              <a:ext cx="4183981" cy="2433749"/>
            </a:xfrm>
            <a:prstGeom prst="rect">
              <a:avLst/>
            </a:prstGeom>
          </p:spPr>
          <p:txBody>
            <a:bodyPr lIns="50800" tIns="50800" rIns="50800" bIns="50800" rtlCol="0" anchor="ctr"/>
            <a:lstStyle/>
            <a:p>
              <a:pPr>
                <a:lnSpc>
                  <a:spcPts val="3779"/>
                </a:lnSpc>
              </a:pPr>
              <a:r>
                <a:rPr lang="en-US" sz="2699">
                  <a:solidFill>
                    <a:srgbClr val="E8DAC0">
                      <a:alpha val="69804"/>
                    </a:srgbClr>
                  </a:solidFill>
                  <a:latin typeface="Now"/>
                </a:rPr>
                <a:t>1. What is the total number of reservations in the dataset?</a:t>
              </a:r>
            </a:p>
            <a:p>
              <a:pPr>
                <a:lnSpc>
                  <a:spcPts val="3779"/>
                </a:lnSpc>
              </a:pPr>
              <a:r>
                <a:rPr lang="en-US" sz="2699">
                  <a:solidFill>
                    <a:srgbClr val="E8DAC0">
                      <a:alpha val="69804"/>
                    </a:srgbClr>
                  </a:solidFill>
                  <a:latin typeface="Now"/>
                </a:rPr>
                <a:t>2. Which meal plan is the most popular among guests?</a:t>
              </a:r>
            </a:p>
            <a:p>
              <a:pPr>
                <a:lnSpc>
                  <a:spcPts val="3779"/>
                </a:lnSpc>
              </a:pPr>
              <a:r>
                <a:rPr lang="en-US" sz="2699">
                  <a:solidFill>
                    <a:srgbClr val="E8DAC0">
                      <a:alpha val="69804"/>
                    </a:srgbClr>
                  </a:solidFill>
                  <a:latin typeface="Now"/>
                </a:rPr>
                <a:t>3. What is the average price per room for reservations involving children?</a:t>
              </a:r>
            </a:p>
            <a:p>
              <a:pPr>
                <a:lnSpc>
                  <a:spcPts val="3779"/>
                </a:lnSpc>
              </a:pPr>
              <a:r>
                <a:rPr lang="en-US" sz="2699">
                  <a:solidFill>
                    <a:srgbClr val="E8DAC0">
                      <a:alpha val="69804"/>
                    </a:srgbClr>
                  </a:solidFill>
                  <a:latin typeface="Now"/>
                </a:rPr>
                <a:t>4. How many reservations were made for the year 2018?</a:t>
              </a:r>
            </a:p>
            <a:p>
              <a:pPr>
                <a:lnSpc>
                  <a:spcPts val="3779"/>
                </a:lnSpc>
              </a:pPr>
              <a:r>
                <a:rPr lang="en-US" sz="2699">
                  <a:solidFill>
                    <a:srgbClr val="E8DAC0">
                      <a:alpha val="69804"/>
                    </a:srgbClr>
                  </a:solidFill>
                  <a:latin typeface="Now"/>
                </a:rPr>
                <a:t>5. What is the most commonly booked room type?</a:t>
              </a:r>
            </a:p>
            <a:p>
              <a:pPr>
                <a:lnSpc>
                  <a:spcPts val="3779"/>
                </a:lnSpc>
              </a:pPr>
              <a:r>
                <a:rPr lang="en-US" sz="2699">
                  <a:solidFill>
                    <a:srgbClr val="E8DAC0">
                      <a:alpha val="69804"/>
                    </a:srgbClr>
                  </a:solidFill>
                  <a:latin typeface="Now"/>
                </a:rPr>
                <a:t>6. How many reservations fall on a weekend (no_of_weekend_nights &gt; 0)?</a:t>
              </a:r>
            </a:p>
            <a:p>
              <a:pPr>
                <a:lnSpc>
                  <a:spcPts val="3779"/>
                </a:lnSpc>
              </a:pPr>
              <a:r>
                <a:rPr lang="en-US" sz="2699">
                  <a:solidFill>
                    <a:srgbClr val="E8DAC0">
                      <a:alpha val="69804"/>
                    </a:srgbClr>
                  </a:solidFill>
                  <a:latin typeface="Now"/>
                </a:rPr>
                <a:t>7. What is the highest and lowest lead time for reservations?</a:t>
              </a:r>
            </a:p>
            <a:p>
              <a:pPr>
                <a:lnSpc>
                  <a:spcPts val="3779"/>
                </a:lnSpc>
              </a:pPr>
              <a:r>
                <a:rPr lang="en-US" sz="2699">
                  <a:solidFill>
                    <a:srgbClr val="E8DAC0">
                      <a:alpha val="69804"/>
                    </a:srgbClr>
                  </a:solidFill>
                  <a:latin typeface="Now"/>
                </a:rPr>
                <a:t>8. What is the most common market segment type for reservations?</a:t>
              </a:r>
            </a:p>
            <a:p>
              <a:pPr>
                <a:lnSpc>
                  <a:spcPts val="3779"/>
                </a:lnSpc>
              </a:pPr>
              <a:r>
                <a:rPr lang="en-US" sz="2699">
                  <a:solidFill>
                    <a:srgbClr val="E8DAC0">
                      <a:alpha val="69804"/>
                    </a:srgbClr>
                  </a:solidFill>
                  <a:latin typeface="Now"/>
                </a:rPr>
                <a:t>9. How many reservations have a booking status of "Confirmed"?</a:t>
              </a:r>
            </a:p>
            <a:p>
              <a:pPr>
                <a:lnSpc>
                  <a:spcPts val="3779"/>
                </a:lnSpc>
              </a:pPr>
              <a:r>
                <a:rPr lang="en-US" sz="2699">
                  <a:solidFill>
                    <a:srgbClr val="E8DAC0">
                      <a:alpha val="69804"/>
                    </a:srgbClr>
                  </a:solidFill>
                  <a:latin typeface="Now"/>
                </a:rPr>
                <a:t>10. What is the total number of adults and children across all reservations?</a:t>
              </a:r>
            </a:p>
            <a:p>
              <a:pPr>
                <a:lnSpc>
                  <a:spcPts val="3779"/>
                </a:lnSpc>
              </a:pPr>
              <a:r>
                <a:rPr lang="en-US" sz="2699">
                  <a:solidFill>
                    <a:srgbClr val="E8DAC0">
                      <a:alpha val="69804"/>
                    </a:srgbClr>
                  </a:solidFill>
                  <a:latin typeface="Now"/>
                </a:rPr>
                <a:t>11. What is the average number of weekend nights for reservations involving children?</a:t>
              </a:r>
            </a:p>
            <a:p>
              <a:pPr>
                <a:lnSpc>
                  <a:spcPts val="3779"/>
                </a:lnSpc>
              </a:pPr>
              <a:r>
                <a:rPr lang="en-US" sz="2699">
                  <a:solidFill>
                    <a:srgbClr val="E8DAC0">
                      <a:alpha val="69804"/>
                    </a:srgbClr>
                  </a:solidFill>
                  <a:latin typeface="Now"/>
                </a:rPr>
                <a:t>12. How many reservations were made in each month of the year?</a:t>
              </a:r>
            </a:p>
            <a:p>
              <a:pPr>
                <a:lnSpc>
                  <a:spcPts val="3779"/>
                </a:lnSpc>
              </a:pPr>
              <a:r>
                <a:rPr lang="en-US" sz="2699">
                  <a:solidFill>
                    <a:srgbClr val="E8DAC0">
                      <a:alpha val="69804"/>
                    </a:srgbClr>
                  </a:solidFill>
                  <a:latin typeface="Now"/>
                </a:rPr>
                <a:t>13. What is the average number of nights (both weekend and weekday) spent by guests for each room type?</a:t>
              </a:r>
            </a:p>
            <a:p>
              <a:pPr>
                <a:lnSpc>
                  <a:spcPts val="3779"/>
                </a:lnSpc>
              </a:pPr>
              <a:r>
                <a:rPr lang="en-US" sz="2699">
                  <a:solidFill>
                    <a:srgbClr val="E8DAC0">
                      <a:alpha val="69804"/>
                    </a:srgbClr>
                  </a:solidFill>
                  <a:latin typeface="Now"/>
                </a:rPr>
                <a:t>14. For reservations involving children, what is the most common room type, and what is the average price for that room type?</a:t>
              </a:r>
            </a:p>
            <a:p>
              <a:pPr>
                <a:lnSpc>
                  <a:spcPts val="3779"/>
                </a:lnSpc>
              </a:pPr>
              <a:r>
                <a:rPr lang="en-US" sz="2699">
                  <a:solidFill>
                    <a:srgbClr val="E8DAC0">
                      <a:alpha val="69804"/>
                    </a:srgbClr>
                  </a:solidFill>
                  <a:latin typeface="Now"/>
                </a:rPr>
                <a:t>15. Find the market segment type that generates the highest average price per room.</a:t>
              </a: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A9185"/>
        </a:solidFill>
        <a:effectLst/>
      </p:bgPr>
    </p:bg>
    <p:spTree>
      <p:nvGrpSpPr>
        <p:cNvPr id="1" name=""/>
        <p:cNvGrpSpPr/>
        <p:nvPr/>
      </p:nvGrpSpPr>
      <p:grpSpPr>
        <a:xfrm>
          <a:off x="0" y="0"/>
          <a:ext cx="0" cy="0"/>
          <a:chOff x="0" y="0"/>
          <a:chExt cx="0" cy="0"/>
        </a:xfrm>
      </p:grpSpPr>
      <p:grpSp>
        <p:nvGrpSpPr>
          <p:cNvPr id="2" name="Group 2"/>
          <p:cNvGrpSpPr/>
          <p:nvPr/>
        </p:nvGrpSpPr>
        <p:grpSpPr>
          <a:xfrm>
            <a:off x="0" y="-5910172"/>
            <a:ext cx="18288000" cy="11273216"/>
            <a:chOff x="0" y="0"/>
            <a:chExt cx="4816593" cy="2969077"/>
          </a:xfrm>
        </p:grpSpPr>
        <p:sp>
          <p:nvSpPr>
            <p:cNvPr id="3" name="Freeform 3"/>
            <p:cNvSpPr/>
            <p:nvPr/>
          </p:nvSpPr>
          <p:spPr>
            <a:xfrm>
              <a:off x="0" y="0"/>
              <a:ext cx="4816592" cy="2969077"/>
            </a:xfrm>
            <a:custGeom>
              <a:avLst/>
              <a:gdLst/>
              <a:ahLst/>
              <a:cxnLst/>
              <a:rect l="l" t="t" r="r" b="b"/>
              <a:pathLst>
                <a:path w="4816592" h="2969077">
                  <a:moveTo>
                    <a:pt x="0" y="0"/>
                  </a:moveTo>
                  <a:lnTo>
                    <a:pt x="4816592" y="0"/>
                  </a:lnTo>
                  <a:lnTo>
                    <a:pt x="4816592" y="2969077"/>
                  </a:lnTo>
                  <a:lnTo>
                    <a:pt x="0" y="2969077"/>
                  </a:lnTo>
                  <a:close/>
                </a:path>
              </a:pathLst>
            </a:custGeom>
            <a:solidFill>
              <a:srgbClr val="6B4931"/>
            </a:solidFill>
          </p:spPr>
        </p:sp>
        <p:sp>
          <p:nvSpPr>
            <p:cNvPr id="4" name="TextBox 4"/>
            <p:cNvSpPr txBox="1"/>
            <p:nvPr/>
          </p:nvSpPr>
          <p:spPr>
            <a:xfrm>
              <a:off x="0" y="-38100"/>
              <a:ext cx="4816593" cy="300717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55519" y="376694"/>
            <a:ext cx="6114391" cy="2480539"/>
          </a:xfrm>
          <a:custGeom>
            <a:avLst/>
            <a:gdLst/>
            <a:ahLst/>
            <a:cxnLst/>
            <a:rect l="l" t="t" r="r" b="b"/>
            <a:pathLst>
              <a:path w="6114391" h="2480539">
                <a:moveTo>
                  <a:pt x="0" y="0"/>
                </a:moveTo>
                <a:lnTo>
                  <a:pt x="6114391" y="0"/>
                </a:lnTo>
                <a:lnTo>
                  <a:pt x="6114391" y="2480539"/>
                </a:lnTo>
                <a:lnTo>
                  <a:pt x="0" y="2480539"/>
                </a:lnTo>
                <a:lnTo>
                  <a:pt x="0" y="0"/>
                </a:lnTo>
                <a:close/>
              </a:path>
            </a:pathLst>
          </a:custGeom>
          <a:blipFill>
            <a:blip r:embed="rId2"/>
            <a:stretch>
              <a:fillRect/>
            </a:stretch>
          </a:blipFill>
        </p:spPr>
      </p:sp>
      <p:sp>
        <p:nvSpPr>
          <p:cNvPr id="6" name="Freeform 6"/>
          <p:cNvSpPr/>
          <p:nvPr/>
        </p:nvSpPr>
        <p:spPr>
          <a:xfrm>
            <a:off x="1478844" y="2857233"/>
            <a:ext cx="7462882" cy="3389158"/>
          </a:xfrm>
          <a:custGeom>
            <a:avLst/>
            <a:gdLst/>
            <a:ahLst/>
            <a:cxnLst/>
            <a:rect l="l" t="t" r="r" b="b"/>
            <a:pathLst>
              <a:path w="7462882" h="3389158">
                <a:moveTo>
                  <a:pt x="0" y="0"/>
                </a:moveTo>
                <a:lnTo>
                  <a:pt x="7462882" y="0"/>
                </a:lnTo>
                <a:lnTo>
                  <a:pt x="7462882" y="3389158"/>
                </a:lnTo>
                <a:lnTo>
                  <a:pt x="0" y="3389158"/>
                </a:lnTo>
                <a:lnTo>
                  <a:pt x="0" y="0"/>
                </a:lnTo>
                <a:close/>
              </a:path>
            </a:pathLst>
          </a:custGeom>
          <a:blipFill>
            <a:blip r:embed="rId3"/>
            <a:stretch>
              <a:fillRect/>
            </a:stretch>
          </a:blipFill>
        </p:spPr>
      </p:sp>
      <p:sp>
        <p:nvSpPr>
          <p:cNvPr id="7" name="Freeform 7"/>
          <p:cNvSpPr/>
          <p:nvPr/>
        </p:nvSpPr>
        <p:spPr>
          <a:xfrm>
            <a:off x="1982808" y="4723524"/>
            <a:ext cx="9406952" cy="3424016"/>
          </a:xfrm>
          <a:custGeom>
            <a:avLst/>
            <a:gdLst/>
            <a:ahLst/>
            <a:cxnLst/>
            <a:rect l="l" t="t" r="r" b="b"/>
            <a:pathLst>
              <a:path w="9406952" h="3424016">
                <a:moveTo>
                  <a:pt x="0" y="0"/>
                </a:moveTo>
                <a:lnTo>
                  <a:pt x="9406952" y="0"/>
                </a:lnTo>
                <a:lnTo>
                  <a:pt x="9406952" y="3424017"/>
                </a:lnTo>
                <a:lnTo>
                  <a:pt x="0" y="3424017"/>
                </a:lnTo>
                <a:lnTo>
                  <a:pt x="0" y="0"/>
                </a:lnTo>
                <a:close/>
              </a:path>
            </a:pathLst>
          </a:custGeom>
          <a:blipFill>
            <a:blip r:embed="rId4"/>
            <a:stretch>
              <a:fillRect t="-24459" b="-40991"/>
            </a:stretch>
          </a:blipFill>
        </p:spPr>
      </p:sp>
      <p:sp>
        <p:nvSpPr>
          <p:cNvPr id="8" name="Freeform 8"/>
          <p:cNvSpPr/>
          <p:nvPr/>
        </p:nvSpPr>
        <p:spPr>
          <a:xfrm>
            <a:off x="7283431" y="7666573"/>
            <a:ext cx="7379878" cy="2659529"/>
          </a:xfrm>
          <a:custGeom>
            <a:avLst/>
            <a:gdLst/>
            <a:ahLst/>
            <a:cxnLst/>
            <a:rect l="l" t="t" r="r" b="b"/>
            <a:pathLst>
              <a:path w="7379878" h="2659529">
                <a:moveTo>
                  <a:pt x="0" y="0"/>
                </a:moveTo>
                <a:lnTo>
                  <a:pt x="7379878" y="0"/>
                </a:lnTo>
                <a:lnTo>
                  <a:pt x="7379878" y="2659529"/>
                </a:lnTo>
                <a:lnTo>
                  <a:pt x="0" y="2659529"/>
                </a:lnTo>
                <a:lnTo>
                  <a:pt x="0" y="0"/>
                </a:lnTo>
                <a:close/>
              </a:path>
            </a:pathLst>
          </a:custGeom>
          <a:blipFill>
            <a:blip r:embed="rId5"/>
            <a:stretch>
              <a:fillRect r="-21217"/>
            </a:stretch>
          </a:blipFill>
        </p:spPr>
      </p:sp>
      <p:sp>
        <p:nvSpPr>
          <p:cNvPr id="9" name="TextBox 9"/>
          <p:cNvSpPr txBox="1"/>
          <p:nvPr/>
        </p:nvSpPr>
        <p:spPr>
          <a:xfrm>
            <a:off x="8256895" y="92074"/>
            <a:ext cx="9002405" cy="936626"/>
          </a:xfrm>
          <a:prstGeom prst="rect">
            <a:avLst/>
          </a:prstGeom>
        </p:spPr>
        <p:txBody>
          <a:bodyPr lIns="0" tIns="0" rIns="0" bIns="0" rtlCol="0" anchor="t">
            <a:spAutoFit/>
          </a:bodyPr>
          <a:lstStyle/>
          <a:p>
            <a:pPr algn="ctr">
              <a:lnSpc>
                <a:spcPts val="7699"/>
              </a:lnSpc>
            </a:pPr>
            <a:r>
              <a:rPr lang="en-US" sz="5499">
                <a:solidFill>
                  <a:srgbClr val="E8DAC0"/>
                </a:solidFill>
                <a:latin typeface="Libre Baskerville Bold"/>
              </a:rPr>
              <a:t>IMPORT DATASET</a:t>
            </a:r>
          </a:p>
        </p:txBody>
      </p:sp>
      <p:sp>
        <p:nvSpPr>
          <p:cNvPr id="10" name="TextBox 10"/>
          <p:cNvSpPr txBox="1"/>
          <p:nvPr/>
        </p:nvSpPr>
        <p:spPr>
          <a:xfrm>
            <a:off x="11404932" y="1836088"/>
            <a:ext cx="6516754" cy="646430"/>
          </a:xfrm>
          <a:prstGeom prst="rect">
            <a:avLst/>
          </a:prstGeom>
        </p:spPr>
        <p:txBody>
          <a:bodyPr lIns="0" tIns="0" rIns="0" bIns="0" rtlCol="0" anchor="t">
            <a:spAutoFit/>
          </a:bodyPr>
          <a:lstStyle/>
          <a:p>
            <a:pPr algn="ctr">
              <a:lnSpc>
                <a:spcPts val="5319"/>
              </a:lnSpc>
            </a:pPr>
            <a:r>
              <a:rPr lang="en-US" sz="3799">
                <a:solidFill>
                  <a:srgbClr val="E8DAC0"/>
                </a:solidFill>
                <a:latin typeface="Now"/>
              </a:rPr>
              <a:t>PROCEDURE </a:t>
            </a:r>
          </a:p>
        </p:txBody>
      </p:sp>
      <p:sp>
        <p:nvSpPr>
          <p:cNvPr id="11" name="TextBox 11"/>
          <p:cNvSpPr txBox="1"/>
          <p:nvPr/>
        </p:nvSpPr>
        <p:spPr>
          <a:xfrm>
            <a:off x="11629652" y="2800083"/>
            <a:ext cx="6658348" cy="4527964"/>
          </a:xfrm>
          <a:prstGeom prst="rect">
            <a:avLst/>
          </a:prstGeom>
        </p:spPr>
        <p:txBody>
          <a:bodyPr lIns="0" tIns="0" rIns="0" bIns="0" rtlCol="0" anchor="t">
            <a:spAutoFit/>
          </a:bodyPr>
          <a:lstStyle/>
          <a:p>
            <a:pPr>
              <a:lnSpc>
                <a:spcPts val="4002"/>
              </a:lnSpc>
            </a:pPr>
            <a:r>
              <a:rPr lang="en-US" sz="2858">
                <a:solidFill>
                  <a:srgbClr val="E8DAC0"/>
                </a:solidFill>
                <a:latin typeface="Now"/>
              </a:rPr>
              <a:t>Step 1: Ceate databse named Hotel</a:t>
            </a:r>
          </a:p>
          <a:p>
            <a:pPr>
              <a:lnSpc>
                <a:spcPts val="4002"/>
              </a:lnSpc>
            </a:pPr>
            <a:r>
              <a:rPr lang="en-US" sz="2858">
                <a:solidFill>
                  <a:srgbClr val="E8DAC0"/>
                </a:solidFill>
                <a:latin typeface="Now"/>
              </a:rPr>
              <a:t>            Reservation System or</a:t>
            </a:r>
          </a:p>
          <a:p>
            <a:pPr>
              <a:lnSpc>
                <a:spcPts val="4002"/>
              </a:lnSpc>
            </a:pPr>
            <a:r>
              <a:rPr lang="en-US" sz="2858">
                <a:solidFill>
                  <a:srgbClr val="E8DAC0"/>
                </a:solidFill>
                <a:latin typeface="Now"/>
              </a:rPr>
              <a:t>            whichever you want</a:t>
            </a:r>
          </a:p>
          <a:p>
            <a:pPr>
              <a:lnSpc>
                <a:spcPts val="4002"/>
              </a:lnSpc>
            </a:pPr>
            <a:endParaRPr lang="en-US" sz="2858">
              <a:solidFill>
                <a:srgbClr val="E8DAC0"/>
              </a:solidFill>
              <a:latin typeface="Now"/>
            </a:endParaRPr>
          </a:p>
          <a:p>
            <a:pPr>
              <a:lnSpc>
                <a:spcPts val="4002"/>
              </a:lnSpc>
            </a:pPr>
            <a:r>
              <a:rPr lang="en-US" sz="2858">
                <a:solidFill>
                  <a:srgbClr val="E8DAC0"/>
                </a:solidFill>
                <a:latin typeface="Now"/>
              </a:rPr>
              <a:t>Step 2: Click on the database you</a:t>
            </a:r>
          </a:p>
          <a:p>
            <a:pPr>
              <a:lnSpc>
                <a:spcPts val="4002"/>
              </a:lnSpc>
            </a:pPr>
            <a:r>
              <a:rPr lang="en-US" sz="2858">
                <a:solidFill>
                  <a:srgbClr val="E8DAC0"/>
                </a:solidFill>
                <a:latin typeface="Now"/>
              </a:rPr>
              <a:t>             have created then from top</a:t>
            </a:r>
          </a:p>
          <a:p>
            <a:pPr>
              <a:lnSpc>
                <a:spcPts val="4002"/>
              </a:lnSpc>
            </a:pPr>
            <a:r>
              <a:rPr lang="en-US" sz="2858">
                <a:solidFill>
                  <a:srgbClr val="E8DAC0"/>
                </a:solidFill>
                <a:latin typeface="Now"/>
              </a:rPr>
              <a:t>             row select import option and</a:t>
            </a:r>
          </a:p>
          <a:p>
            <a:pPr>
              <a:lnSpc>
                <a:spcPts val="4002"/>
              </a:lnSpc>
            </a:pPr>
            <a:r>
              <a:rPr lang="en-US" sz="2858">
                <a:solidFill>
                  <a:srgbClr val="E8DAC0"/>
                </a:solidFill>
                <a:latin typeface="Now"/>
              </a:rPr>
              <a:t>             choose the file you want to</a:t>
            </a:r>
          </a:p>
          <a:p>
            <a:pPr>
              <a:lnSpc>
                <a:spcPts val="4002"/>
              </a:lnSpc>
            </a:pPr>
            <a:r>
              <a:rPr lang="en-US" sz="2858">
                <a:solidFill>
                  <a:srgbClr val="E8DAC0"/>
                </a:solidFill>
                <a:latin typeface="Now"/>
              </a:rPr>
              <a:t>             import</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A9185"/>
        </a:solidFill>
        <a:effectLst/>
      </p:bgPr>
    </p:bg>
    <p:spTree>
      <p:nvGrpSpPr>
        <p:cNvPr id="1" name=""/>
        <p:cNvGrpSpPr/>
        <p:nvPr/>
      </p:nvGrpSpPr>
      <p:grpSpPr>
        <a:xfrm>
          <a:off x="0" y="0"/>
          <a:ext cx="0" cy="0"/>
          <a:chOff x="0" y="0"/>
          <a:chExt cx="0" cy="0"/>
        </a:xfrm>
      </p:grpSpPr>
      <p:grpSp>
        <p:nvGrpSpPr>
          <p:cNvPr id="2" name="Group 2"/>
          <p:cNvGrpSpPr/>
          <p:nvPr/>
        </p:nvGrpSpPr>
        <p:grpSpPr>
          <a:xfrm>
            <a:off x="0" y="-5910172"/>
            <a:ext cx="18288000" cy="11214869"/>
            <a:chOff x="0" y="0"/>
            <a:chExt cx="4816593" cy="2953710"/>
          </a:xfrm>
        </p:grpSpPr>
        <p:sp>
          <p:nvSpPr>
            <p:cNvPr id="3" name="Freeform 3"/>
            <p:cNvSpPr/>
            <p:nvPr/>
          </p:nvSpPr>
          <p:spPr>
            <a:xfrm>
              <a:off x="0" y="0"/>
              <a:ext cx="4816592" cy="2953710"/>
            </a:xfrm>
            <a:custGeom>
              <a:avLst/>
              <a:gdLst/>
              <a:ahLst/>
              <a:cxnLst/>
              <a:rect l="l" t="t" r="r" b="b"/>
              <a:pathLst>
                <a:path w="4816592" h="2953710">
                  <a:moveTo>
                    <a:pt x="0" y="0"/>
                  </a:moveTo>
                  <a:lnTo>
                    <a:pt x="4816592" y="0"/>
                  </a:lnTo>
                  <a:lnTo>
                    <a:pt x="4816592" y="2953710"/>
                  </a:lnTo>
                  <a:lnTo>
                    <a:pt x="0" y="2953710"/>
                  </a:lnTo>
                  <a:close/>
                </a:path>
              </a:pathLst>
            </a:custGeom>
            <a:solidFill>
              <a:srgbClr val="D3BEAF"/>
            </a:solidFill>
          </p:spPr>
        </p:sp>
        <p:sp>
          <p:nvSpPr>
            <p:cNvPr id="4" name="TextBox 4"/>
            <p:cNvSpPr txBox="1"/>
            <p:nvPr/>
          </p:nvSpPr>
          <p:spPr>
            <a:xfrm>
              <a:off x="0" y="-38100"/>
              <a:ext cx="4816593" cy="299181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342499" y="2125833"/>
            <a:ext cx="8098665" cy="902270"/>
          </a:xfrm>
          <a:custGeom>
            <a:avLst/>
            <a:gdLst/>
            <a:ahLst/>
            <a:cxnLst/>
            <a:rect l="l" t="t" r="r" b="b"/>
            <a:pathLst>
              <a:path w="8098665" h="902270">
                <a:moveTo>
                  <a:pt x="0" y="0"/>
                </a:moveTo>
                <a:lnTo>
                  <a:pt x="8098664" y="0"/>
                </a:lnTo>
                <a:lnTo>
                  <a:pt x="8098664" y="902270"/>
                </a:lnTo>
                <a:lnTo>
                  <a:pt x="0" y="902270"/>
                </a:lnTo>
                <a:lnTo>
                  <a:pt x="0" y="0"/>
                </a:lnTo>
                <a:close/>
              </a:path>
            </a:pathLst>
          </a:custGeom>
          <a:blipFill>
            <a:blip r:embed="rId2"/>
            <a:stretch>
              <a:fillRect l="-5166" t="-237302" r="-47930" b="-27276"/>
            </a:stretch>
          </a:blipFill>
        </p:spPr>
      </p:sp>
      <p:sp>
        <p:nvSpPr>
          <p:cNvPr id="6" name="Freeform 6"/>
          <p:cNvSpPr/>
          <p:nvPr/>
        </p:nvSpPr>
        <p:spPr>
          <a:xfrm>
            <a:off x="2702853" y="3256703"/>
            <a:ext cx="15585147" cy="7303768"/>
          </a:xfrm>
          <a:custGeom>
            <a:avLst/>
            <a:gdLst/>
            <a:ahLst/>
            <a:cxnLst/>
            <a:rect l="l" t="t" r="r" b="b"/>
            <a:pathLst>
              <a:path w="15585147" h="7303768">
                <a:moveTo>
                  <a:pt x="0" y="0"/>
                </a:moveTo>
                <a:lnTo>
                  <a:pt x="15585147" y="0"/>
                </a:lnTo>
                <a:lnTo>
                  <a:pt x="15585147" y="7303768"/>
                </a:lnTo>
                <a:lnTo>
                  <a:pt x="0" y="7303768"/>
                </a:lnTo>
                <a:lnTo>
                  <a:pt x="0" y="0"/>
                </a:lnTo>
                <a:close/>
              </a:path>
            </a:pathLst>
          </a:custGeom>
          <a:blipFill>
            <a:blip r:embed="rId3"/>
            <a:stretch>
              <a:fillRect t="-11868" b="-8160"/>
            </a:stretch>
          </a:blipFill>
        </p:spPr>
      </p:sp>
      <p:sp>
        <p:nvSpPr>
          <p:cNvPr id="7" name="TextBox 7"/>
          <p:cNvSpPr txBox="1"/>
          <p:nvPr/>
        </p:nvSpPr>
        <p:spPr>
          <a:xfrm>
            <a:off x="3869407" y="92074"/>
            <a:ext cx="10159095" cy="936626"/>
          </a:xfrm>
          <a:prstGeom prst="rect">
            <a:avLst/>
          </a:prstGeom>
        </p:spPr>
        <p:txBody>
          <a:bodyPr lIns="0" tIns="0" rIns="0" bIns="0" rtlCol="0" anchor="t">
            <a:spAutoFit/>
          </a:bodyPr>
          <a:lstStyle/>
          <a:p>
            <a:pPr algn="ctr">
              <a:lnSpc>
                <a:spcPts val="7699"/>
              </a:lnSpc>
            </a:pPr>
            <a:r>
              <a:rPr lang="en-US" sz="5499">
                <a:solidFill>
                  <a:srgbClr val="000000"/>
                </a:solidFill>
                <a:latin typeface="Libre Baskerville Bold"/>
              </a:rPr>
              <a:t>LOADING DATASET</a:t>
            </a:r>
          </a:p>
        </p:txBody>
      </p:sp>
      <p:sp>
        <p:nvSpPr>
          <p:cNvPr id="8" name="TextBox 8"/>
          <p:cNvSpPr txBox="1"/>
          <p:nvPr/>
        </p:nvSpPr>
        <p:spPr>
          <a:xfrm>
            <a:off x="431913" y="1354651"/>
            <a:ext cx="9568445" cy="537845"/>
          </a:xfrm>
          <a:prstGeom prst="rect">
            <a:avLst/>
          </a:prstGeom>
        </p:spPr>
        <p:txBody>
          <a:bodyPr lIns="0" tIns="0" rIns="0" bIns="0" rtlCol="0" anchor="t">
            <a:spAutoFit/>
          </a:bodyPr>
          <a:lstStyle/>
          <a:p>
            <a:pPr algn="just">
              <a:lnSpc>
                <a:spcPts val="4480"/>
              </a:lnSpc>
            </a:pPr>
            <a:r>
              <a:rPr lang="en-US" sz="3200">
                <a:solidFill>
                  <a:srgbClr val="000000"/>
                </a:solidFill>
                <a:latin typeface="Now"/>
              </a:rPr>
              <a:t>For loading the dataset we write a query as:</a:t>
            </a:r>
            <a:r>
              <a:rPr lang="en-US" sz="3200">
                <a:solidFill>
                  <a:srgbClr val="E8DAC0"/>
                </a:solidFill>
                <a:latin typeface="Now"/>
              </a:rPr>
              <a:t> </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1668</Words>
  <Application>Microsoft Office PowerPoint</Application>
  <PresentationFormat>Custom</PresentationFormat>
  <Paragraphs>192</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Now</vt:lpstr>
      <vt:lpstr>Calibri</vt:lpstr>
      <vt:lpstr>MS Gothic</vt:lpstr>
      <vt:lpstr>Libre Baskerville Bold</vt:lpstr>
      <vt:lpstr>Open Sans Extra Bold</vt:lpstr>
      <vt:lpstr>Arial</vt:lpstr>
      <vt:lpstr>Now Bold</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Reservation Analysis Using SQL</dc:title>
  <cp:lastModifiedBy>Abhishek Yeole</cp:lastModifiedBy>
  <cp:revision>5</cp:revision>
  <dcterms:created xsi:type="dcterms:W3CDTF">2006-08-16T00:00:00Z</dcterms:created>
  <dcterms:modified xsi:type="dcterms:W3CDTF">2024-03-18T17:37:34Z</dcterms:modified>
  <dc:identifier>DAF_qzUSxDI</dc:identifier>
</cp:coreProperties>
</file>